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735" r:id="rId2"/>
    <p:sldMasterId id="2147483739" r:id="rId3"/>
    <p:sldMasterId id="2147483756" r:id="rId4"/>
    <p:sldMasterId id="2147483766" r:id="rId5"/>
  </p:sldMasterIdLst>
  <p:notesMasterIdLst>
    <p:notesMasterId r:id="rId11"/>
  </p:notesMasterIdLst>
  <p:sldIdLst>
    <p:sldId id="443" r:id="rId6"/>
    <p:sldId id="449" r:id="rId7"/>
    <p:sldId id="462" r:id="rId8"/>
    <p:sldId id="470" r:id="rId9"/>
    <p:sldId id="471" r:id="rId10"/>
  </p:sldIdLst>
  <p:sldSz cx="12192000" cy="9144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A4953A-E95E-40A1-8F4C-C828B9F0F2DB}">
          <p14:sldIdLst>
            <p14:sldId id="443"/>
            <p14:sldId id="449"/>
            <p14:sldId id="462"/>
            <p14:sldId id="470"/>
            <p14:sldId id="471"/>
          </p14:sldIdLst>
        </p14:section>
        <p14:section name="Back-Up Slides" id="{3293CE78-CDEA-4807-AB97-DD8D7FCF078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C2C2"/>
    <a:srgbClr val="FFCE33"/>
    <a:srgbClr val="0049DA"/>
    <a:srgbClr val="969696"/>
    <a:srgbClr val="F1FD83"/>
    <a:srgbClr val="999999"/>
    <a:srgbClr val="A3A3A3"/>
    <a:srgbClr val="A7A7A7"/>
    <a:srgbClr val="FF3F3F"/>
    <a:srgbClr val="B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44" autoAdjust="0"/>
    <p:restoredTop sz="94280" autoAdjust="0"/>
  </p:normalViewPr>
  <p:slideViewPr>
    <p:cSldViewPr snapToGrid="0">
      <p:cViewPr>
        <p:scale>
          <a:sx n="76" d="100"/>
          <a:sy n="76" d="100"/>
        </p:scale>
        <p:origin x="427" y="-487"/>
      </p:cViewPr>
      <p:guideLst>
        <p:guide orient="horz" pos="28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-31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67310"/>
          </a:xfrm>
          <a:prstGeom prst="rect">
            <a:avLst/>
          </a:prstGeom>
        </p:spPr>
        <p:txBody>
          <a:bodyPr vert="horz" lIns="92386" tIns="46194" rIns="92386" bIns="4619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67310"/>
          </a:xfrm>
          <a:prstGeom prst="rect">
            <a:avLst/>
          </a:prstGeom>
        </p:spPr>
        <p:txBody>
          <a:bodyPr vert="horz" lIns="92386" tIns="46194" rIns="92386" bIns="46194" rtlCol="0"/>
          <a:lstStyle>
            <a:lvl1pPr algn="r">
              <a:defRPr sz="1200"/>
            </a:lvl1pPr>
          </a:lstStyle>
          <a:p>
            <a:fld id="{7DF4C0C3-2247-4196-8688-FC3B90654ACE}" type="datetimeFigureOut">
              <a:rPr lang="en-US" smtClean="0"/>
              <a:t>9/29/2017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3500" y="1163638"/>
            <a:ext cx="4191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6" tIns="46194" rIns="92386" bIns="4619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82298"/>
            <a:ext cx="5486400" cy="3667334"/>
          </a:xfrm>
          <a:prstGeom prst="rect">
            <a:avLst/>
          </a:prstGeom>
        </p:spPr>
        <p:txBody>
          <a:bodyPr vert="horz" lIns="92386" tIns="46194" rIns="92386" bIns="4619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5"/>
            <a:ext cx="2971800" cy="467309"/>
          </a:xfrm>
          <a:prstGeom prst="rect">
            <a:avLst/>
          </a:prstGeom>
        </p:spPr>
        <p:txBody>
          <a:bodyPr vert="horz" lIns="92386" tIns="46194" rIns="92386" bIns="4619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5"/>
            <a:ext cx="2971800" cy="467309"/>
          </a:xfrm>
          <a:prstGeom prst="rect">
            <a:avLst/>
          </a:prstGeom>
        </p:spPr>
        <p:txBody>
          <a:bodyPr vert="horz" lIns="92386" tIns="46194" rIns="92386" bIns="46194" rtlCol="0" anchor="b"/>
          <a:lstStyle>
            <a:lvl1pPr algn="r">
              <a:defRPr sz="1200"/>
            </a:lvl1pPr>
          </a:lstStyle>
          <a:p>
            <a:fld id="{104B72AA-42CB-4E66-94F8-DAB49D4685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588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698500"/>
            <a:ext cx="4656138" cy="3494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5AC66-F55E-4BB6-8FE9-D98466C1ADA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167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698500"/>
            <a:ext cx="4656138" cy="3494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5AC66-F55E-4BB6-8FE9-D98466C1ADA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430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698500"/>
            <a:ext cx="4656138" cy="3494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5AC66-F55E-4BB6-8FE9-D98466C1ADA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92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40582"/>
            <a:ext cx="103632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81600"/>
            <a:ext cx="85344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304800" y="8432813"/>
            <a:ext cx="2540000" cy="675811"/>
          </a:xfrm>
          <a:prstGeom prst="rect">
            <a:avLst/>
          </a:prstGeom>
          <a:solidFill>
            <a:srgbClr val="25252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1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61" y="8295811"/>
            <a:ext cx="2694228" cy="812800"/>
          </a:xfrm>
          <a:prstGeom prst="rect">
            <a:avLst/>
          </a:prstGeom>
          <a:solidFill>
            <a:srgbClr val="252525"/>
          </a:solidFill>
        </p:spPr>
      </p:pic>
    </p:spTree>
    <p:extLst>
      <p:ext uri="{BB962C8B-B14F-4D97-AF65-F5344CB8AC3E}">
        <p14:creationId xmlns:p14="http://schemas.microsoft.com/office/powerpoint/2010/main" val="824873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40569"/>
            <a:ext cx="103632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81600"/>
            <a:ext cx="85344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 descr="Header on page 1 - shows people working in the healthcare community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6401" y="609601"/>
            <a:ext cx="11542760" cy="243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068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18424"/>
            <a:ext cx="10972800" cy="60346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11"/>
            <a:ext cx="12192000" cy="675501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"/>
            <a:ext cx="12192000" cy="675501"/>
          </a:xfrm>
        </p:spPr>
        <p:txBody>
          <a:bodyPr>
            <a:normAutofit/>
          </a:bodyPr>
          <a:lstStyle>
            <a:lvl1pPr>
              <a:defRPr sz="3733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8205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4046259"/>
            <a:ext cx="10363200" cy="1004603"/>
          </a:xfrm>
        </p:spPr>
        <p:txBody>
          <a:bodyPr>
            <a:noAutofit/>
          </a:bodyPr>
          <a:lstStyle>
            <a:lvl1pPr>
              <a:defRPr sz="4267" b="1" baseline="0">
                <a:solidFill>
                  <a:srgbClr val="00599C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7268307"/>
            <a:ext cx="8534400" cy="527540"/>
          </a:xfrm>
        </p:spPr>
        <p:txBody>
          <a:bodyPr>
            <a:noAutofit/>
          </a:bodyPr>
          <a:lstStyle>
            <a:lvl1pPr marL="0" indent="0" algn="ctr">
              <a:buNone/>
              <a:defRPr sz="2667" b="1">
                <a:solidFill>
                  <a:srgbClr val="173558"/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Insert Date</a:t>
            </a:r>
          </a:p>
        </p:txBody>
      </p:sp>
      <p:pic>
        <p:nvPicPr>
          <p:cNvPr id="10" name="Picture 9" descr="Header on page 1 - shows people working in the healthcare community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622" y="609601"/>
            <a:ext cx="11542760" cy="243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174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4046259"/>
            <a:ext cx="10363200" cy="1004603"/>
          </a:xfrm>
        </p:spPr>
        <p:txBody>
          <a:bodyPr>
            <a:noAutofit/>
          </a:bodyPr>
          <a:lstStyle>
            <a:lvl1pPr>
              <a:defRPr sz="4267" b="1" baseline="0">
                <a:solidFill>
                  <a:srgbClr val="00599C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7268307"/>
            <a:ext cx="8534400" cy="527540"/>
          </a:xfrm>
        </p:spPr>
        <p:txBody>
          <a:bodyPr>
            <a:noAutofit/>
          </a:bodyPr>
          <a:lstStyle>
            <a:lvl1pPr marL="0" indent="0" algn="ctr">
              <a:buNone/>
              <a:defRPr sz="2667" b="1">
                <a:solidFill>
                  <a:srgbClr val="173558"/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Insert Date</a:t>
            </a:r>
          </a:p>
        </p:txBody>
      </p:sp>
    </p:spTree>
    <p:extLst>
      <p:ext uri="{BB962C8B-B14F-4D97-AF65-F5344CB8AC3E}">
        <p14:creationId xmlns:p14="http://schemas.microsoft.com/office/powerpoint/2010/main" val="2265281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10792"/>
            <a:ext cx="10972800" cy="6034617"/>
          </a:xfrm>
        </p:spPr>
        <p:txBody>
          <a:bodyPr>
            <a:no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13403"/>
            <a:ext cx="12192000" cy="670560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70"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560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415928" y="774708"/>
            <a:ext cx="11360151" cy="421053"/>
          </a:xfrm>
        </p:spPr>
        <p:txBody>
          <a:bodyPr/>
          <a:lstStyle>
            <a:lvl1pPr marL="0" indent="0">
              <a:buFontTx/>
              <a:buNone/>
              <a:defRPr sz="1600" i="1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2133" y="8596216"/>
            <a:ext cx="1016000" cy="52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EDEE232E-1CCB-447D-A09D-457473E32F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814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415928" y="774708"/>
            <a:ext cx="11360151" cy="421053"/>
          </a:xfrm>
        </p:spPr>
        <p:txBody>
          <a:bodyPr/>
          <a:lstStyle>
            <a:lvl1pPr marL="0" indent="0">
              <a:buFontTx/>
              <a:buNone/>
              <a:defRPr sz="1600" i="1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2133" y="8596216"/>
            <a:ext cx="1016000" cy="52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EDEE232E-1CCB-447D-A09D-457473E32F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9"/>
            <a:ext cx="12192000" cy="657159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70"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560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381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415928" y="774708"/>
            <a:ext cx="11360151" cy="421053"/>
          </a:xfrm>
        </p:spPr>
        <p:txBody>
          <a:bodyPr/>
          <a:lstStyle>
            <a:lvl1pPr marL="0" indent="0">
              <a:buFontTx/>
              <a:buNone/>
              <a:defRPr sz="1600" i="1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2133" y="8596216"/>
            <a:ext cx="1016000" cy="52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EDEE232E-1CCB-447D-A09D-457473E32F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9"/>
            <a:ext cx="12192000" cy="657159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70"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560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2"/>
          </p:nvPr>
        </p:nvSpPr>
        <p:spPr>
          <a:xfrm>
            <a:off x="205650" y="1468976"/>
            <a:ext cx="11780704" cy="649181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00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415926" y="2497017"/>
            <a:ext cx="11360152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415928" y="774708"/>
            <a:ext cx="11360151" cy="421053"/>
          </a:xfrm>
        </p:spPr>
        <p:txBody>
          <a:bodyPr/>
          <a:lstStyle>
            <a:lvl1pPr marL="0" indent="0">
              <a:buFontTx/>
              <a:buNone/>
              <a:defRPr sz="1600" i="1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3942378" y="2298710"/>
            <a:ext cx="4307255" cy="421053"/>
          </a:xfrm>
          <a:solidFill>
            <a:schemeClr val="bg1"/>
          </a:solidFill>
        </p:spPr>
        <p:txBody>
          <a:bodyPr/>
          <a:lstStyle>
            <a:lvl1pPr marL="0" indent="0" algn="ctr">
              <a:buFontTx/>
              <a:buNone/>
              <a:defRPr sz="1600" b="1" i="0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415928" y="2874124"/>
            <a:ext cx="11360151" cy="1592377"/>
          </a:xfrm>
        </p:spPr>
        <p:txBody>
          <a:bodyPr/>
          <a:lstStyle>
            <a:lvl1pPr marL="228589" indent="-228589">
              <a:buFont typeface="Arial" panose="020B0604020202020204" pitchFamily="34" charset="0"/>
              <a:buChar char="•"/>
              <a:defRPr sz="1600" i="0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415924" y="5631086"/>
            <a:ext cx="5242560" cy="1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1369602" y="5432770"/>
            <a:ext cx="3335213" cy="421053"/>
          </a:xfrm>
          <a:solidFill>
            <a:schemeClr val="bg1"/>
          </a:solidFill>
        </p:spPr>
        <p:txBody>
          <a:bodyPr/>
          <a:lstStyle>
            <a:lvl1pPr marL="0" indent="0" algn="ctr">
              <a:buFontTx/>
              <a:buNone/>
              <a:defRPr sz="1600" b="1" i="0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415928" y="6008184"/>
            <a:ext cx="5242557" cy="1592377"/>
          </a:xfrm>
        </p:spPr>
        <p:txBody>
          <a:bodyPr/>
          <a:lstStyle>
            <a:lvl1pPr marL="228589" indent="-228589">
              <a:buFont typeface="Arial" panose="020B0604020202020204" pitchFamily="34" charset="0"/>
              <a:buChar char="•"/>
              <a:defRPr sz="1600" i="0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 flipV="1">
            <a:off x="6451600" y="5608517"/>
            <a:ext cx="5242560" cy="2256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7405278" y="5432770"/>
            <a:ext cx="3335213" cy="421053"/>
          </a:xfrm>
          <a:solidFill>
            <a:schemeClr val="bg1"/>
          </a:solidFill>
        </p:spPr>
        <p:txBody>
          <a:bodyPr/>
          <a:lstStyle>
            <a:lvl1pPr marL="0" indent="0" algn="ctr">
              <a:buFontTx/>
              <a:buNone/>
              <a:defRPr sz="1600" b="1" i="0">
                <a:solidFill>
                  <a:schemeClr val="tx1"/>
                </a:solidFill>
              </a:defRPr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6451604" y="6008184"/>
            <a:ext cx="5263739" cy="1592377"/>
          </a:xfrm>
        </p:spPr>
        <p:txBody>
          <a:bodyPr/>
          <a:lstStyle>
            <a:lvl1pPr marL="228589" indent="-228589">
              <a:buFont typeface="Arial" panose="020B0604020202020204" pitchFamily="34" charset="0"/>
              <a:buChar char="•"/>
              <a:defRPr sz="1600" i="0"/>
            </a:lvl1pPr>
            <a:lvl2pPr marL="609570" indent="0">
              <a:buFontTx/>
              <a:buNone/>
              <a:defRPr sz="1600"/>
            </a:lvl2pPr>
            <a:lvl3pPr marL="1219140" indent="0">
              <a:buFontTx/>
              <a:buNone/>
              <a:defRPr sz="1600"/>
            </a:lvl3pPr>
            <a:lvl4pPr marL="1828709" indent="0">
              <a:buFontTx/>
              <a:buNone/>
              <a:defRPr sz="1600"/>
            </a:lvl4pPr>
            <a:lvl5pPr marL="2438278" indent="0">
              <a:buFontTx/>
              <a:buNone/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2133" y="8596216"/>
            <a:ext cx="1016000" cy="52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EDEE232E-1CCB-447D-A09D-457473E32F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0" y="0"/>
            <a:ext cx="12192000" cy="670560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70">
              <a:defRPr/>
            </a:pPr>
            <a:endParaRPr lang="en-US" sz="2400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70560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8448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DAA37-0B15-4E43-B137-23B8E2CE1694}" type="datetimeFigureOut">
              <a:rPr lang="en-US" smtClean="0"/>
              <a:pPr/>
              <a:t>9/29/2017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3ABE4-5A54-46D0-B84B-260B32EB39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899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40569"/>
            <a:ext cx="103632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81600"/>
            <a:ext cx="85344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 descr="Header on page 1 - shows people working in the healthcare community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6401" y="609601"/>
            <a:ext cx="11542760" cy="243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95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16"/>
            <a:ext cx="12192000" cy="675501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183">
              <a:defRPr/>
            </a:pPr>
            <a:endParaRPr lang="en-US" sz="1801" kern="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-424247"/>
            <a:ext cx="10972800" cy="1524000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8432813"/>
            <a:ext cx="2540000" cy="675811"/>
          </a:xfrm>
          <a:prstGeom prst="rect">
            <a:avLst/>
          </a:prstGeom>
          <a:solidFill>
            <a:srgbClr val="25252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1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92" y="8325492"/>
            <a:ext cx="2694228" cy="812800"/>
          </a:xfrm>
          <a:prstGeom prst="rect">
            <a:avLst/>
          </a:prstGeom>
          <a:solidFill>
            <a:srgbClr val="252525"/>
          </a:solidFill>
        </p:spPr>
      </p:pic>
    </p:spTree>
    <p:extLst>
      <p:ext uri="{BB962C8B-B14F-4D97-AF65-F5344CB8AC3E}">
        <p14:creationId xmlns:p14="http://schemas.microsoft.com/office/powerpoint/2010/main" val="212766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18424"/>
            <a:ext cx="10972800" cy="60346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11"/>
            <a:ext cx="12192000" cy="675501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"/>
            <a:ext cx="12192000" cy="675501"/>
          </a:xfrm>
        </p:spPr>
        <p:txBody>
          <a:bodyPr>
            <a:normAutofit/>
          </a:bodyPr>
          <a:lstStyle>
            <a:lvl1pPr>
              <a:defRPr sz="3733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643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13"/>
            <a:ext cx="12192000" cy="675501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183">
              <a:defRPr/>
            </a:pPr>
            <a:endParaRPr lang="en-US" sz="1801" kern="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406400"/>
            <a:ext cx="10972800" cy="1524000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268384" y="8382324"/>
            <a:ext cx="2540000" cy="689151"/>
          </a:xfrm>
          <a:prstGeom prst="rect">
            <a:avLst/>
          </a:prstGeom>
          <a:solidFill>
            <a:srgbClr val="25252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1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74" y="8242618"/>
            <a:ext cx="2694228" cy="828844"/>
          </a:xfrm>
          <a:prstGeom prst="rect">
            <a:avLst/>
          </a:prstGeom>
          <a:solidFill>
            <a:srgbClr val="252525"/>
          </a:solidFill>
        </p:spPr>
      </p:pic>
    </p:spTree>
    <p:extLst>
      <p:ext uri="{BB962C8B-B14F-4D97-AF65-F5344CB8AC3E}">
        <p14:creationId xmlns:p14="http://schemas.microsoft.com/office/powerpoint/2010/main" val="951927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364067"/>
            <a:ext cx="4011084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364083"/>
            <a:ext cx="6815668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913479"/>
            <a:ext cx="4011084" cy="6254751"/>
          </a:xfrm>
        </p:spPr>
        <p:txBody>
          <a:bodyPr/>
          <a:lstStyle>
            <a:lvl1pPr marL="0" indent="0">
              <a:buNone/>
              <a:defRPr sz="1401"/>
            </a:lvl1pPr>
            <a:lvl2pPr marL="457183" indent="0">
              <a:buNone/>
              <a:defRPr sz="1200"/>
            </a:lvl2pPr>
            <a:lvl3pPr marL="914365" indent="0">
              <a:buNone/>
              <a:defRPr sz="1001"/>
            </a:lvl3pPr>
            <a:lvl4pPr marL="1371548" indent="0">
              <a:buNone/>
              <a:defRPr sz="900"/>
            </a:lvl4pPr>
            <a:lvl5pPr marL="1828733" indent="0">
              <a:buNone/>
              <a:defRPr sz="900"/>
            </a:lvl5pPr>
            <a:lvl6pPr marL="2285915" indent="0">
              <a:buNone/>
              <a:defRPr sz="900"/>
            </a:lvl6pPr>
            <a:lvl7pPr marL="2743098" indent="0">
              <a:buNone/>
              <a:defRPr sz="900"/>
            </a:lvl7pPr>
            <a:lvl8pPr marL="3200280" indent="0">
              <a:buNone/>
              <a:defRPr sz="900"/>
            </a:lvl8pPr>
            <a:lvl9pPr marL="36574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838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6400813"/>
            <a:ext cx="73152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17033"/>
            <a:ext cx="7315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83" indent="0">
              <a:buNone/>
              <a:defRPr sz="2800"/>
            </a:lvl2pPr>
            <a:lvl3pPr marL="914365" indent="0">
              <a:buNone/>
              <a:defRPr sz="2400"/>
            </a:lvl3pPr>
            <a:lvl4pPr marL="1371548" indent="0">
              <a:buNone/>
              <a:defRPr sz="2000"/>
            </a:lvl4pPr>
            <a:lvl5pPr marL="1828733" indent="0">
              <a:buNone/>
              <a:defRPr sz="2000"/>
            </a:lvl5pPr>
            <a:lvl6pPr marL="2285915" indent="0">
              <a:buNone/>
              <a:defRPr sz="2000"/>
            </a:lvl6pPr>
            <a:lvl7pPr marL="2743098" indent="0">
              <a:buNone/>
              <a:defRPr sz="2000"/>
            </a:lvl7pPr>
            <a:lvl8pPr marL="3200280" indent="0">
              <a:buNone/>
              <a:defRPr sz="2000"/>
            </a:lvl8pPr>
            <a:lvl9pPr marL="3657463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7156464"/>
            <a:ext cx="7315200" cy="1073149"/>
          </a:xfrm>
        </p:spPr>
        <p:txBody>
          <a:bodyPr/>
          <a:lstStyle>
            <a:lvl1pPr marL="0" indent="0">
              <a:buNone/>
              <a:defRPr sz="1401"/>
            </a:lvl1pPr>
            <a:lvl2pPr marL="457183" indent="0">
              <a:buNone/>
              <a:defRPr sz="1200"/>
            </a:lvl2pPr>
            <a:lvl3pPr marL="914365" indent="0">
              <a:buNone/>
              <a:defRPr sz="1001"/>
            </a:lvl3pPr>
            <a:lvl4pPr marL="1371548" indent="0">
              <a:buNone/>
              <a:defRPr sz="900"/>
            </a:lvl4pPr>
            <a:lvl5pPr marL="1828733" indent="0">
              <a:buNone/>
              <a:defRPr sz="900"/>
            </a:lvl5pPr>
            <a:lvl6pPr marL="2285915" indent="0">
              <a:buNone/>
              <a:defRPr sz="900"/>
            </a:lvl6pPr>
            <a:lvl7pPr marL="2743098" indent="0">
              <a:buNone/>
              <a:defRPr sz="900"/>
            </a:lvl7pPr>
            <a:lvl8pPr marL="3200280" indent="0">
              <a:buNone/>
              <a:defRPr sz="900"/>
            </a:lvl8pPr>
            <a:lvl9pPr marL="365746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320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8475150"/>
            <a:ext cx="2844800" cy="486833"/>
          </a:xfrm>
          <a:prstGeom prst="rect">
            <a:avLst/>
          </a:prstGeom>
        </p:spPr>
        <p:txBody>
          <a:bodyPr/>
          <a:lstStyle/>
          <a:p>
            <a:pPr defTabSz="4571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2" y="8475150"/>
            <a:ext cx="3860800" cy="486833"/>
          </a:xfrm>
          <a:prstGeom prst="rect">
            <a:avLst/>
          </a:prstGeom>
        </p:spPr>
        <p:txBody>
          <a:bodyPr/>
          <a:lstStyle/>
          <a:p>
            <a:pPr defTabSz="4571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659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66201"/>
            <a:ext cx="274320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366201"/>
            <a:ext cx="802640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8475150"/>
            <a:ext cx="2844800" cy="486833"/>
          </a:xfrm>
          <a:prstGeom prst="rect">
            <a:avLst/>
          </a:prstGeom>
        </p:spPr>
        <p:txBody>
          <a:bodyPr/>
          <a:lstStyle/>
          <a:p>
            <a:pPr defTabSz="4571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2" y="8475150"/>
            <a:ext cx="3860800" cy="486833"/>
          </a:xfrm>
          <a:prstGeom prst="rect">
            <a:avLst/>
          </a:prstGeom>
        </p:spPr>
        <p:txBody>
          <a:bodyPr/>
          <a:lstStyle/>
          <a:p>
            <a:pPr defTabSz="457183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101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40569"/>
            <a:ext cx="103632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81600"/>
            <a:ext cx="85344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" name="Picture 3" descr="Header on page 1 - shows people working in the healthcare community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6401" y="609601"/>
            <a:ext cx="11542760" cy="243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75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18424"/>
            <a:ext cx="10972800" cy="60346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3F1FA-211D-3044-9E35-958DFBC2615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11"/>
            <a:ext cx="12192000" cy="675501"/>
          </a:xfrm>
          <a:prstGeom prst="rect">
            <a:avLst/>
          </a:prstGeom>
          <a:solidFill>
            <a:srgbClr val="003F7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095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"/>
            <a:ext cx="12192000" cy="675501"/>
          </a:xfrm>
        </p:spPr>
        <p:txBody>
          <a:bodyPr>
            <a:normAutofit/>
          </a:bodyPr>
          <a:lstStyle>
            <a:lvl1pPr>
              <a:defRPr sz="3733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09132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33616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8187569"/>
            <a:ext cx="12192000" cy="975784"/>
            <a:chOff x="0" y="6126163"/>
            <a:chExt cx="9144000" cy="731838"/>
          </a:xfrm>
        </p:grpSpPr>
        <p:sp>
          <p:nvSpPr>
            <p:cNvPr id="8" name="Rectangle 7"/>
            <p:cNvSpPr/>
            <p:nvPr/>
          </p:nvSpPr>
          <p:spPr>
            <a:xfrm>
              <a:off x="0" y="6126163"/>
              <a:ext cx="9144000" cy="731838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3"/>
              <a:endParaRPr lang="en-US" sz="1801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3. VA-PRIMARY-HORIZONTAL-WHITE-VECTOR2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0974" y="6256892"/>
              <a:ext cx="2209800" cy="491986"/>
            </a:xfrm>
            <a:prstGeom prst="rect">
              <a:avLst/>
            </a:prstGeom>
          </p:spPr>
        </p:pic>
        <p:pic>
          <p:nvPicPr>
            <p:cNvPr id="10" name="Picture 9" descr="myVa.White.Vector.pn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014" y="6372029"/>
              <a:ext cx="816015" cy="415925"/>
            </a:xfrm>
            <a:prstGeom prst="rect">
              <a:avLst/>
            </a:prstGeom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0441" y="8533534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defTabSz="457183"/>
            <a:fld id="{D983F1FA-211D-3044-9E35-958DFBC26156}" type="slidenum">
              <a:rPr lang="en-US" smtClean="0">
                <a:solidFill>
                  <a:prstClr val="white"/>
                </a:solidFill>
              </a:rPr>
              <a:pPr defTabSz="457183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 rot="5400000">
            <a:off x="9002930" y="4298654"/>
            <a:ext cx="5565347" cy="523180"/>
          </a:xfrm>
          <a:prstGeom prst="rect">
            <a:avLst/>
          </a:prstGeom>
          <a:noFill/>
        </p:spPr>
        <p:txBody>
          <a:bodyPr wrap="none" lIns="91397" tIns="45700" rIns="91397" bIns="45700" rtlCol="0">
            <a:spAutoFit/>
          </a:bodyPr>
          <a:lstStyle/>
          <a:p>
            <a:r>
              <a:rPr lang="en-US" sz="2800" dirty="0">
                <a:solidFill>
                  <a:prstClr val="white">
                    <a:lumMod val="85000"/>
                  </a:prstClr>
                </a:solidFill>
              </a:rPr>
              <a:t>Working Draft – Internal VA Use Only</a:t>
            </a:r>
          </a:p>
        </p:txBody>
      </p:sp>
    </p:spTree>
    <p:extLst>
      <p:ext uri="{BB962C8B-B14F-4D97-AF65-F5344CB8AC3E}">
        <p14:creationId xmlns:p14="http://schemas.microsoft.com/office/powerpoint/2010/main" val="24539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hf hdr="0" ftr="0" dt="0"/>
  <p:txStyles>
    <p:titleStyle>
      <a:lvl1pPr algn="ctr" defTabSz="4571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887" indent="-342887" algn="l" defTabSz="45718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24" indent="-285741" algn="l" defTabSz="457183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58" indent="-228593" algn="l" defTabSz="45718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41" indent="-228593" algn="l" defTabSz="45718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323" indent="-228593" algn="l" defTabSz="457183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506" indent="-228593" algn="l" defTabSz="45718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0" indent="-228593" algn="l" defTabSz="45718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3" indent="-228593" algn="l" defTabSz="45718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55" indent="-228593" algn="l" defTabSz="45718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365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8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3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5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8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0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463" algn="l" defTabSz="457183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33609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8180407"/>
            <a:ext cx="12192000" cy="975784"/>
          </a:xfrm>
          <a:prstGeom prst="rect">
            <a:avLst/>
          </a:prstGeom>
          <a:solidFill>
            <a:srgbClr val="17355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/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9" name="Picture 8" descr="3. VA-PRIMARY-HORIZONTAL-WHITE-VECTOR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7967" y="8354720"/>
            <a:ext cx="2946400" cy="65598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50441" y="8533526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 defTabSz="609570"/>
            <a:fld id="{D983F1FA-211D-3044-9E35-958DFBC26156}" type="slidenum">
              <a:rPr lang="en-US" smtClean="0">
                <a:solidFill>
                  <a:prstClr val="white"/>
                </a:solidFill>
              </a:rPr>
              <a:pPr defTabSz="60957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9" y="8331208"/>
            <a:ext cx="2573867" cy="77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055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8" r:id="rId2"/>
  </p:sldLayoutIdLst>
  <p:hf hdr="0" ftr="0" dt="0"/>
  <p:txStyles>
    <p:titleStyle>
      <a:lvl1pPr algn="ctr" defTabSz="6095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33609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8180407"/>
            <a:ext cx="12192000" cy="975784"/>
          </a:xfrm>
          <a:prstGeom prst="rect">
            <a:avLst/>
          </a:prstGeom>
          <a:solidFill>
            <a:srgbClr val="17355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/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9" name="Picture 8" descr="3. VA-PRIMARY-HORIZONTAL-WHITE-VECTOR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7967" y="8354720"/>
            <a:ext cx="2946400" cy="65598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50441" y="8533526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 defTabSz="609570"/>
            <a:fld id="{D983F1FA-211D-3044-9E35-958DFBC26156}" type="slidenum">
              <a:rPr lang="en-US" smtClean="0">
                <a:solidFill>
                  <a:prstClr val="white"/>
                </a:solidFill>
              </a:rPr>
              <a:pPr defTabSz="60957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9" y="8331208"/>
            <a:ext cx="2573867" cy="77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1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2" r:id="rId2"/>
  </p:sldLayoutIdLst>
  <p:hf hdr="0" ftr="0" dt="0"/>
  <p:txStyles>
    <p:titleStyle>
      <a:lvl1pPr algn="ctr" defTabSz="6095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455" y="2145798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8290560"/>
            <a:ext cx="12192000" cy="853440"/>
          </a:xfrm>
          <a:prstGeom prst="rect">
            <a:avLst/>
          </a:prstGeom>
          <a:solidFill>
            <a:srgbClr val="17355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/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9" name="Picture 8" descr="3. VA-PRIMARY-HORIZONTAL-WHITE-VECTOR2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8809" y="8499922"/>
            <a:ext cx="2332892" cy="5193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60" y="8475906"/>
            <a:ext cx="1967345" cy="593513"/>
          </a:xfrm>
          <a:prstGeom prst="rect">
            <a:avLst/>
          </a:prstGeom>
        </p:spPr>
      </p:pic>
      <p:sp>
        <p:nvSpPr>
          <p:cNvPr id="4" name="AutoShape 2" descr="Image result for department of veterans affairs logo"/>
          <p:cNvSpPr>
            <a:spLocks noChangeAspect="1" noChangeArrowheads="1"/>
          </p:cNvSpPr>
          <p:nvPr userDrawn="1"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1793418" y="3751387"/>
            <a:ext cx="1101968" cy="8323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107727" y="3880346"/>
            <a:ext cx="5474677" cy="18639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2133" y="8596216"/>
            <a:ext cx="1016000" cy="52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EDEE232E-1CCB-447D-A09D-457473E32FE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33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70" r:id="rId7"/>
  </p:sldLayoutIdLst>
  <p:hf hdr="0" ftr="0" dt="0"/>
  <p:txStyles>
    <p:titleStyle>
      <a:lvl1pPr algn="ctr" defTabSz="6095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33609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8180407"/>
            <a:ext cx="12192000" cy="975784"/>
          </a:xfrm>
          <a:prstGeom prst="rect">
            <a:avLst/>
          </a:prstGeom>
          <a:solidFill>
            <a:srgbClr val="17355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/>
            <a:endParaRPr lang="en-US" sz="2400" dirty="0">
              <a:solidFill>
                <a:prstClr val="white"/>
              </a:solidFill>
            </a:endParaRPr>
          </a:p>
        </p:txBody>
      </p:sp>
      <p:pic>
        <p:nvPicPr>
          <p:cNvPr id="9" name="Picture 8" descr="3. VA-PRIMARY-HORIZONTAL-WHITE-VECTOR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7967" y="8354720"/>
            <a:ext cx="2946400" cy="65598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9250441" y="8533526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 defTabSz="609570"/>
            <a:fld id="{D983F1FA-211D-3044-9E35-958DFBC26156}" type="slidenum">
              <a:rPr lang="en-US" smtClean="0">
                <a:solidFill>
                  <a:prstClr val="white"/>
                </a:solidFill>
              </a:rPr>
              <a:pPr defTabSz="60957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9" y="8331208"/>
            <a:ext cx="2573867" cy="77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29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9" r:id="rId2"/>
  </p:sldLayoutIdLst>
  <p:hf hdr="0" ftr="0" dt="0"/>
  <p:txStyles>
    <p:titleStyle>
      <a:lvl1pPr algn="ctr" defTabSz="6095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812800" y="4046258"/>
            <a:ext cx="13817600" cy="1664737"/>
          </a:xfrm>
        </p:spPr>
        <p:txBody>
          <a:bodyPr/>
          <a:lstStyle/>
          <a:p>
            <a:br>
              <a:rPr lang="en-US" sz="3733" dirty="0"/>
            </a:br>
            <a:r>
              <a:rPr lang="en-US" sz="3733" dirty="0"/>
              <a:t>CPP Roadmap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00599C"/>
                </a:solidFill>
                <a:ea typeface="+mj-ea"/>
              </a:rPr>
              <a:t>9/29/2017</a:t>
            </a:r>
          </a:p>
        </p:txBody>
      </p:sp>
    </p:spTree>
    <p:extLst>
      <p:ext uri="{BB962C8B-B14F-4D97-AF65-F5344CB8AC3E}">
        <p14:creationId xmlns:p14="http://schemas.microsoft.com/office/powerpoint/2010/main" val="3891532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9DA453-C887-4198-828F-0BE09104E87A}"/>
              </a:ext>
            </a:extLst>
          </p:cNvPr>
          <p:cNvSpPr txBox="1"/>
          <p:nvPr/>
        </p:nvSpPr>
        <p:spPr>
          <a:xfrm>
            <a:off x="974557" y="1351549"/>
            <a:ext cx="10599821" cy="59395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14313" indent="-214313">
              <a:lnSpc>
                <a:spcPct val="200000"/>
              </a:lnSpc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The CCP roadmap for functionalities to be delivered, have been developed from the stakeholder needs statements in the RTM for CPP </a:t>
            </a:r>
          </a:p>
          <a:p>
            <a:pPr marL="214313" indent="-214313">
              <a:lnSpc>
                <a:spcPct val="200000"/>
              </a:lnSpc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The stakeholder needs statements have been rolled up into functionality statements that will be delivered in different releases</a:t>
            </a:r>
          </a:p>
          <a:p>
            <a:pPr marL="214313" indent="-214313">
              <a:lnSpc>
                <a:spcPct val="200000"/>
              </a:lnSpc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Currently 5 releases are estimated </a:t>
            </a:r>
          </a:p>
          <a:p>
            <a:pPr marL="214313" indent="-214313">
              <a:lnSpc>
                <a:spcPct val="200000"/>
              </a:lnSpc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The release dates are estimated dates</a:t>
            </a:r>
          </a:p>
          <a:p>
            <a:pPr marL="214313" indent="-214313">
              <a:lnSpc>
                <a:spcPct val="200000"/>
              </a:lnSpc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The functionality statements and the release content have not yet been vetted by the business and IT teams</a:t>
            </a:r>
          </a:p>
          <a:p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BB6107B0-FE38-45C9-A985-02F6A98211D2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6095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+mn-lt"/>
              </a:rPr>
              <a:t>CPP Roadmap Assumptions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97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ular Callout 9"/>
          <p:cNvSpPr/>
          <p:nvPr/>
        </p:nvSpPr>
        <p:spPr>
          <a:xfrm>
            <a:off x="437661" y="1320800"/>
            <a:ext cx="6791569" cy="4950241"/>
          </a:xfrm>
          <a:prstGeom prst="wedgeRoundRectCallout">
            <a:avLst/>
          </a:prstGeom>
          <a:gradFill>
            <a:gsLst>
              <a:gs pos="0">
                <a:srgbClr val="FFCE33"/>
              </a:gs>
              <a:gs pos="65000">
                <a:schemeClr val="bg1"/>
              </a:gs>
              <a:gs pos="70796">
                <a:schemeClr val="bg1"/>
              </a:gs>
              <a:gs pos="84000">
                <a:schemeClr val="bg1"/>
              </a:gs>
              <a:gs pos="69000">
                <a:schemeClr val="bg1"/>
              </a:gs>
              <a:gs pos="100000">
                <a:schemeClr val="bg1"/>
              </a:gs>
              <a:gs pos="96000">
                <a:schemeClr val="bg1"/>
              </a:gs>
            </a:gsLst>
            <a:lin ang="54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7D635EE-E28B-4E28-8C87-730908F7AF02}"/>
              </a:ext>
            </a:extLst>
          </p:cNvPr>
          <p:cNvSpPr txBox="1"/>
          <p:nvPr/>
        </p:nvSpPr>
        <p:spPr>
          <a:xfrm>
            <a:off x="1878007" y="7358535"/>
            <a:ext cx="1310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Nov 2017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C281B8-B284-4339-A487-C661EBCCEF6E}"/>
              </a:ext>
            </a:extLst>
          </p:cNvPr>
          <p:cNvSpPr txBox="1"/>
          <p:nvPr/>
        </p:nvSpPr>
        <p:spPr>
          <a:xfrm>
            <a:off x="620492" y="1557425"/>
            <a:ext cx="6670646" cy="47091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for provider to be authenticated in PPMS and access the portal.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access self-service FAQs and other information.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identify who is responsible for coordinating the Veteran's care.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manage patient reschedule when a provider is put on the exclusionary list while in the scheduling process and report on those instances.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assign, filter, sort and track care coordination tasks.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provide administrative oversight and maintenance on the portal.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receive and send updates to and from other integrated VA-internal systems.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securely log in to the Community Provider Portal (CPP).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view and report on the number of Veterans sent to CC and the number who opted out.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track and validate when Veterans elect to use self-scheduling and when they do not.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track when VAMCs elect to use third-parties for care coordination and scheduling or just care coordination and when they do not.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view approved, in-network providers within the distance criteria for the patient's address or zip code.</a:t>
            </a:r>
          </a:p>
          <a:p>
            <a:endParaRPr lang="en-US" sz="1200" dirty="0"/>
          </a:p>
        </p:txBody>
      </p:sp>
      <p:sp>
        <p:nvSpPr>
          <p:cNvPr id="12" name="Rectangle 11">
            <a:extLst/>
          </p:cNvPr>
          <p:cNvSpPr/>
          <p:nvPr/>
        </p:nvSpPr>
        <p:spPr>
          <a:xfrm>
            <a:off x="1786567" y="7617079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Release 1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DFBEC9-AF91-40E9-9B8E-9F7FA368254E}"/>
              </a:ext>
            </a:extLst>
          </p:cNvPr>
          <p:cNvSpPr txBox="1"/>
          <p:nvPr/>
        </p:nvSpPr>
        <p:spPr>
          <a:xfrm>
            <a:off x="8389444" y="7358535"/>
            <a:ext cx="1310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Dec 2017</a:t>
            </a:r>
          </a:p>
        </p:txBody>
      </p:sp>
      <p:sp>
        <p:nvSpPr>
          <p:cNvPr id="19" name="Title 3">
            <a:extLst>
              <a:ext uri="{FF2B5EF4-FFF2-40B4-BE49-F238E27FC236}">
                <a16:creationId xmlns:a16="http://schemas.microsoft.com/office/drawing/2014/main" id="{AE849D08-E6ED-4E9C-B38C-3409C8E8F521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6095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+mn-lt"/>
              </a:rPr>
              <a:t>CPP Roadmap – Release 1 and 2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3" name="Rounded Rectangular Callout 9">
            <a:extLst>
              <a:ext uri="{FF2B5EF4-FFF2-40B4-BE49-F238E27FC236}">
                <a16:creationId xmlns:a16="http://schemas.microsoft.com/office/drawing/2014/main" id="{0B4475F8-5AC2-46F0-B995-CE63675E7C4F}"/>
              </a:ext>
            </a:extLst>
          </p:cNvPr>
          <p:cNvSpPr/>
          <p:nvPr/>
        </p:nvSpPr>
        <p:spPr>
          <a:xfrm>
            <a:off x="7807569" y="1320800"/>
            <a:ext cx="3993662" cy="4951141"/>
          </a:xfrm>
          <a:prstGeom prst="wedgeRoundRectCallout">
            <a:avLst/>
          </a:prstGeom>
          <a:gradFill>
            <a:gsLst>
              <a:gs pos="0">
                <a:srgbClr val="FFCE33"/>
              </a:gs>
              <a:gs pos="65000">
                <a:schemeClr val="bg1"/>
              </a:gs>
              <a:gs pos="70796">
                <a:schemeClr val="bg1"/>
              </a:gs>
              <a:gs pos="84000">
                <a:schemeClr val="bg1"/>
              </a:gs>
              <a:gs pos="69000">
                <a:schemeClr val="bg1"/>
              </a:gs>
              <a:gs pos="100000">
                <a:schemeClr val="bg1"/>
              </a:gs>
              <a:gs pos="96000">
                <a:schemeClr val="bg1"/>
              </a:gs>
            </a:gsLst>
            <a:lin ang="54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7FD59F0-EB23-4CD2-A39C-3C8BAAB7E987}"/>
              </a:ext>
            </a:extLst>
          </p:cNvPr>
          <p:cNvSpPr/>
          <p:nvPr/>
        </p:nvSpPr>
        <p:spPr>
          <a:xfrm>
            <a:off x="8303594" y="7628509"/>
            <a:ext cx="1254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Release 2 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DB465F-940B-48EB-AD22-150B23B2E3E9}"/>
              </a:ext>
            </a:extLst>
          </p:cNvPr>
          <p:cNvSpPr txBox="1"/>
          <p:nvPr/>
        </p:nvSpPr>
        <p:spPr>
          <a:xfrm>
            <a:off x="7940842" y="1556448"/>
            <a:ext cx="3752831" cy="223377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for a user to manage and view a provider's preferences and other information.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attach and review documentation related to the patient's referrals and consults.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view the timeliness of consults and referrals on a dashboard.</a:t>
            </a:r>
          </a:p>
          <a:p>
            <a:endParaRPr lang="en-US" sz="1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EEDFDB-5E02-4F39-993F-64F15520FE7B}"/>
              </a:ext>
            </a:extLst>
          </p:cNvPr>
          <p:cNvSpPr/>
          <p:nvPr/>
        </p:nvSpPr>
        <p:spPr>
          <a:xfrm>
            <a:off x="0" y="7110160"/>
            <a:ext cx="12192000" cy="203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1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91000">
                <a:srgbClr val="292929"/>
              </a:gs>
              <a:gs pos="98000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635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1" name="Chevron 7">
            <a:extLst>
              <a:ext uri="{FF2B5EF4-FFF2-40B4-BE49-F238E27FC236}">
                <a16:creationId xmlns:a16="http://schemas.microsoft.com/office/drawing/2014/main" id="{86BC73F4-C516-4EB7-8564-59848C1BD803}"/>
              </a:ext>
            </a:extLst>
          </p:cNvPr>
          <p:cNvSpPr/>
          <p:nvPr/>
        </p:nvSpPr>
        <p:spPr>
          <a:xfrm>
            <a:off x="11151942" y="6977035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9C01DBC-DDCE-4A94-88D1-791ABBD4612B}"/>
              </a:ext>
            </a:extLst>
          </p:cNvPr>
          <p:cNvSpPr/>
          <p:nvPr/>
        </p:nvSpPr>
        <p:spPr>
          <a:xfrm>
            <a:off x="24417" y="6887987"/>
            <a:ext cx="569833" cy="565931"/>
          </a:xfrm>
          <a:prstGeom prst="ellipse">
            <a:avLst/>
          </a:prstGeom>
          <a:solidFill>
            <a:srgbClr val="00206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0" bIns="0" rtlCol="0" anchor="ctr"/>
          <a:lstStyle/>
          <a:p>
            <a:pPr algn="ctr"/>
            <a:r>
              <a:rPr lang="en-US" sz="1059" b="1" dirty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28" name="Chevron 8">
            <a:extLst>
              <a:ext uri="{FF2B5EF4-FFF2-40B4-BE49-F238E27FC236}">
                <a16:creationId xmlns:a16="http://schemas.microsoft.com/office/drawing/2014/main" id="{CA54D10D-7638-4C7A-954E-A1DAD047D3D7}"/>
              </a:ext>
            </a:extLst>
          </p:cNvPr>
          <p:cNvSpPr/>
          <p:nvPr/>
        </p:nvSpPr>
        <p:spPr>
          <a:xfrm>
            <a:off x="615124" y="6998593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Chevron 5">
            <a:extLst>
              <a:ext uri="{FF2B5EF4-FFF2-40B4-BE49-F238E27FC236}">
                <a16:creationId xmlns:a16="http://schemas.microsoft.com/office/drawing/2014/main" id="{FF503EB7-B803-4D0E-A153-4A28E829978F}"/>
              </a:ext>
            </a:extLst>
          </p:cNvPr>
          <p:cNvSpPr/>
          <p:nvPr/>
        </p:nvSpPr>
        <p:spPr>
          <a:xfrm>
            <a:off x="4710395" y="6987237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001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07D635EE-E28B-4E28-8C87-730908F7AF02}"/>
              </a:ext>
            </a:extLst>
          </p:cNvPr>
          <p:cNvSpPr txBox="1"/>
          <p:nvPr/>
        </p:nvSpPr>
        <p:spPr>
          <a:xfrm>
            <a:off x="1290006" y="7325579"/>
            <a:ext cx="1310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Mar 2018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CC308D-9E80-4630-ACE9-80D518D50C9B}"/>
              </a:ext>
            </a:extLst>
          </p:cNvPr>
          <p:cNvSpPr txBox="1"/>
          <p:nvPr/>
        </p:nvSpPr>
        <p:spPr>
          <a:xfrm>
            <a:off x="7441660" y="7301489"/>
            <a:ext cx="1310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Jun 2018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917FA42-E7CC-4DEB-A6F9-08E9B9530BDE}"/>
              </a:ext>
            </a:extLst>
          </p:cNvPr>
          <p:cNvSpPr/>
          <p:nvPr/>
        </p:nvSpPr>
        <p:spPr>
          <a:xfrm>
            <a:off x="0" y="7110160"/>
            <a:ext cx="12192000" cy="203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1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91000">
                <a:srgbClr val="292929"/>
              </a:gs>
              <a:gs pos="98000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635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3" name="Chevron 5">
            <a:extLst>
              <a:ext uri="{FF2B5EF4-FFF2-40B4-BE49-F238E27FC236}">
                <a16:creationId xmlns:a16="http://schemas.microsoft.com/office/drawing/2014/main" id="{D8F8618F-AE17-4E72-ABBC-21AB1F68CBC2}"/>
              </a:ext>
            </a:extLst>
          </p:cNvPr>
          <p:cNvSpPr/>
          <p:nvPr/>
        </p:nvSpPr>
        <p:spPr>
          <a:xfrm>
            <a:off x="2625058" y="7010023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Chevron 6">
            <a:extLst>
              <a:ext uri="{FF2B5EF4-FFF2-40B4-BE49-F238E27FC236}">
                <a16:creationId xmlns:a16="http://schemas.microsoft.com/office/drawing/2014/main" id="{51878999-BE4E-481E-B98A-05CCE41123F5}"/>
              </a:ext>
            </a:extLst>
          </p:cNvPr>
          <p:cNvSpPr/>
          <p:nvPr/>
        </p:nvSpPr>
        <p:spPr>
          <a:xfrm>
            <a:off x="9258548" y="7010693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7" name="Chevron 7">
            <a:extLst>
              <a:ext uri="{FF2B5EF4-FFF2-40B4-BE49-F238E27FC236}">
                <a16:creationId xmlns:a16="http://schemas.microsoft.com/office/drawing/2014/main" id="{C1389DB3-3443-450C-A1ED-A889F9912099}"/>
              </a:ext>
            </a:extLst>
          </p:cNvPr>
          <p:cNvSpPr/>
          <p:nvPr/>
        </p:nvSpPr>
        <p:spPr>
          <a:xfrm>
            <a:off x="11151942" y="6977035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8" name="Chevron 8">
            <a:extLst>
              <a:ext uri="{FF2B5EF4-FFF2-40B4-BE49-F238E27FC236}">
                <a16:creationId xmlns:a16="http://schemas.microsoft.com/office/drawing/2014/main" id="{D8203C70-B827-44E4-81B8-9F99FB1AE7D0}"/>
              </a:ext>
            </a:extLst>
          </p:cNvPr>
          <p:cNvSpPr/>
          <p:nvPr/>
        </p:nvSpPr>
        <p:spPr>
          <a:xfrm>
            <a:off x="6983557" y="6987237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5FB91DD-9F1F-4A6B-9200-8072AB883741}"/>
              </a:ext>
            </a:extLst>
          </p:cNvPr>
          <p:cNvSpPr/>
          <p:nvPr/>
        </p:nvSpPr>
        <p:spPr>
          <a:xfrm>
            <a:off x="24417" y="6887987"/>
            <a:ext cx="569833" cy="565931"/>
          </a:xfrm>
          <a:prstGeom prst="ellipse">
            <a:avLst/>
          </a:prstGeom>
          <a:solidFill>
            <a:srgbClr val="00206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0" bIns="0" rtlCol="0" anchor="ctr"/>
          <a:lstStyle/>
          <a:p>
            <a:pPr algn="ctr"/>
            <a:r>
              <a:rPr lang="en-US" sz="1059" b="1" dirty="0">
                <a:solidFill>
                  <a:schemeClr val="bg1"/>
                </a:solidFill>
              </a:rPr>
              <a:t>2018</a:t>
            </a:r>
          </a:p>
        </p:txBody>
      </p:sp>
      <p:sp>
        <p:nvSpPr>
          <p:cNvPr id="31" name="Chevron 8">
            <a:extLst>
              <a:ext uri="{FF2B5EF4-FFF2-40B4-BE49-F238E27FC236}">
                <a16:creationId xmlns:a16="http://schemas.microsoft.com/office/drawing/2014/main" id="{7FDC07AE-B819-4088-9D95-A4AFC11AC597}"/>
              </a:ext>
            </a:extLst>
          </p:cNvPr>
          <p:cNvSpPr/>
          <p:nvPr/>
        </p:nvSpPr>
        <p:spPr>
          <a:xfrm>
            <a:off x="615124" y="6998593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3" name="Chevron 5">
            <a:extLst>
              <a:ext uri="{FF2B5EF4-FFF2-40B4-BE49-F238E27FC236}">
                <a16:creationId xmlns:a16="http://schemas.microsoft.com/office/drawing/2014/main" id="{C61110B0-A5B2-46E9-BF53-4F827693C651}"/>
              </a:ext>
            </a:extLst>
          </p:cNvPr>
          <p:cNvSpPr/>
          <p:nvPr/>
        </p:nvSpPr>
        <p:spPr>
          <a:xfrm>
            <a:off x="4744685" y="6987237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4" name="Title 3">
            <a:extLst>
              <a:ext uri="{FF2B5EF4-FFF2-40B4-BE49-F238E27FC236}">
                <a16:creationId xmlns:a16="http://schemas.microsoft.com/office/drawing/2014/main" id="{8D4A654E-F018-47CB-A4BA-8900102D0FFD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6095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+mn-lt"/>
              </a:rPr>
              <a:t>CPP Roadmap – Release 3 and 4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C8217C9-8D79-4249-8B30-01CA66915114}"/>
              </a:ext>
            </a:extLst>
          </p:cNvPr>
          <p:cNvSpPr/>
          <p:nvPr/>
        </p:nvSpPr>
        <p:spPr>
          <a:xfrm>
            <a:off x="7361442" y="7560033"/>
            <a:ext cx="1254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Release 4 </a:t>
            </a:r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558CA1C-C96D-4B85-8E75-819CE48FCA9C}"/>
              </a:ext>
            </a:extLst>
          </p:cNvPr>
          <p:cNvSpPr/>
          <p:nvPr/>
        </p:nvSpPr>
        <p:spPr>
          <a:xfrm>
            <a:off x="1197045" y="7582893"/>
            <a:ext cx="1254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Release 3 </a:t>
            </a:r>
            <a:endParaRPr lang="en-US" dirty="0"/>
          </a:p>
        </p:txBody>
      </p:sp>
      <p:sp>
        <p:nvSpPr>
          <p:cNvPr id="24" name="Rounded Rectangular Callout 9">
            <a:extLst>
              <a:ext uri="{FF2B5EF4-FFF2-40B4-BE49-F238E27FC236}">
                <a16:creationId xmlns:a16="http://schemas.microsoft.com/office/drawing/2014/main" id="{AAF13EF7-3BBC-496E-9A59-A946A7CCD295}"/>
              </a:ext>
            </a:extLst>
          </p:cNvPr>
          <p:cNvSpPr/>
          <p:nvPr/>
        </p:nvSpPr>
        <p:spPr>
          <a:xfrm>
            <a:off x="6775228" y="1527512"/>
            <a:ext cx="3993662" cy="4951141"/>
          </a:xfrm>
          <a:prstGeom prst="wedgeRoundRectCallout">
            <a:avLst/>
          </a:prstGeom>
          <a:gradFill>
            <a:gsLst>
              <a:gs pos="0">
                <a:srgbClr val="FFCE33"/>
              </a:gs>
              <a:gs pos="65000">
                <a:schemeClr val="bg1"/>
              </a:gs>
              <a:gs pos="70796">
                <a:schemeClr val="bg1"/>
              </a:gs>
              <a:gs pos="84000">
                <a:schemeClr val="bg1"/>
              </a:gs>
              <a:gs pos="69000">
                <a:schemeClr val="bg1"/>
              </a:gs>
              <a:gs pos="100000">
                <a:schemeClr val="bg1"/>
              </a:gs>
              <a:gs pos="96000">
                <a:schemeClr val="bg1"/>
              </a:gs>
            </a:gsLst>
            <a:lin ang="54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539CAA-9E61-4C7B-BD09-934DBCE3329D}"/>
              </a:ext>
            </a:extLst>
          </p:cNvPr>
          <p:cNvSpPr txBox="1"/>
          <p:nvPr/>
        </p:nvSpPr>
        <p:spPr>
          <a:xfrm>
            <a:off x="6787368" y="1843073"/>
            <a:ext cx="3889315" cy="38801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request documentation from and send notifications to the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provider.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send and receive messages and alerts between stakeholders.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triage and screen patients with real-time alerts and notifications on a dashboard.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view and manage consult and referral activities related to SEOC and according to patient and provider preferences.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track and validate third-party usage for care coordination and scheduling.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view and update a patient's preferences, such as provider and scheduling.</a:t>
            </a:r>
          </a:p>
          <a:p>
            <a:r>
              <a:rPr lang="en-US" sz="1200" b="1" dirty="0"/>
              <a:t> 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29" name="Rounded Rectangular Callout 9">
            <a:extLst>
              <a:ext uri="{FF2B5EF4-FFF2-40B4-BE49-F238E27FC236}">
                <a16:creationId xmlns:a16="http://schemas.microsoft.com/office/drawing/2014/main" id="{05B2D509-C796-4E93-B0E9-6409B6157F78}"/>
              </a:ext>
            </a:extLst>
          </p:cNvPr>
          <p:cNvSpPr/>
          <p:nvPr/>
        </p:nvSpPr>
        <p:spPr>
          <a:xfrm>
            <a:off x="654382" y="1531796"/>
            <a:ext cx="3993662" cy="4951141"/>
          </a:xfrm>
          <a:prstGeom prst="wedgeRoundRectCallout">
            <a:avLst/>
          </a:prstGeom>
          <a:gradFill>
            <a:gsLst>
              <a:gs pos="0">
                <a:srgbClr val="FFCE33"/>
              </a:gs>
              <a:gs pos="65000">
                <a:schemeClr val="bg1"/>
              </a:gs>
              <a:gs pos="70796">
                <a:schemeClr val="bg1"/>
              </a:gs>
              <a:gs pos="84000">
                <a:schemeClr val="bg1"/>
              </a:gs>
              <a:gs pos="69000">
                <a:schemeClr val="bg1"/>
              </a:gs>
              <a:gs pos="100000">
                <a:schemeClr val="bg1"/>
              </a:gs>
              <a:gs pos="96000">
                <a:schemeClr val="bg1"/>
              </a:gs>
            </a:gsLst>
            <a:lin ang="54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CF216EB-5362-4462-A81A-3A7F27459996}"/>
              </a:ext>
            </a:extLst>
          </p:cNvPr>
          <p:cNvSpPr txBox="1"/>
          <p:nvPr/>
        </p:nvSpPr>
        <p:spPr>
          <a:xfrm>
            <a:off x="667950" y="1854584"/>
            <a:ext cx="4026394" cy="478924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add or update notes, comments and activities to referrals, consults and patient records.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create, view, track, update, prioritize and manage referrals and consults at any time in the care coordination workflow all in one place.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document a consult closure note and close the consult.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document and track a patient's care coordination plan including status and when it is handed-off to another party.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generate, review, and approve SAR within an existing referral.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manage, view and escalate Veteran care issues, flags, alerts and priorities based on business rules.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435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07D635EE-E28B-4E28-8C87-730908F7AF02}"/>
              </a:ext>
            </a:extLst>
          </p:cNvPr>
          <p:cNvSpPr txBox="1"/>
          <p:nvPr/>
        </p:nvSpPr>
        <p:spPr>
          <a:xfrm>
            <a:off x="1179345" y="7297209"/>
            <a:ext cx="13106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Sep 2018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D29F4C-848C-4366-B118-575E5772E926}"/>
              </a:ext>
            </a:extLst>
          </p:cNvPr>
          <p:cNvSpPr/>
          <p:nvPr/>
        </p:nvSpPr>
        <p:spPr>
          <a:xfrm>
            <a:off x="1334368" y="758096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dirty="0"/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EE4F8A0A-9BC0-46CA-904A-74FBE3FCCC93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7056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6095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>
                <a:solidFill>
                  <a:schemeClr val="bg1"/>
                </a:solidFill>
                <a:latin typeface="+mn-lt"/>
              </a:rPr>
              <a:t>CPP Roadmap – Release 5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70F0489-E128-483E-94DB-DD152DD86A9B}"/>
              </a:ext>
            </a:extLst>
          </p:cNvPr>
          <p:cNvSpPr/>
          <p:nvPr/>
        </p:nvSpPr>
        <p:spPr>
          <a:xfrm>
            <a:off x="1125583" y="7548101"/>
            <a:ext cx="1254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Release 5 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08E3DBC-AAF2-4C04-AE82-B1C5DB7D3AF9}"/>
              </a:ext>
            </a:extLst>
          </p:cNvPr>
          <p:cNvSpPr/>
          <p:nvPr/>
        </p:nvSpPr>
        <p:spPr>
          <a:xfrm>
            <a:off x="0" y="7110160"/>
            <a:ext cx="12192000" cy="203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1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91000">
                <a:srgbClr val="292929"/>
              </a:gs>
              <a:gs pos="98000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635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8" name="Chevron 7">
            <a:extLst>
              <a:ext uri="{FF2B5EF4-FFF2-40B4-BE49-F238E27FC236}">
                <a16:creationId xmlns:a16="http://schemas.microsoft.com/office/drawing/2014/main" id="{61944979-1C57-4725-9884-5F0D353A05A4}"/>
              </a:ext>
            </a:extLst>
          </p:cNvPr>
          <p:cNvSpPr/>
          <p:nvPr/>
        </p:nvSpPr>
        <p:spPr>
          <a:xfrm>
            <a:off x="11151942" y="6977035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BF6709A-0B9C-4418-B8E6-BD48D8BF06B2}"/>
              </a:ext>
            </a:extLst>
          </p:cNvPr>
          <p:cNvSpPr/>
          <p:nvPr/>
        </p:nvSpPr>
        <p:spPr>
          <a:xfrm>
            <a:off x="24417" y="6887987"/>
            <a:ext cx="569833" cy="565931"/>
          </a:xfrm>
          <a:prstGeom prst="ellipse">
            <a:avLst/>
          </a:prstGeom>
          <a:solidFill>
            <a:srgbClr val="00206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0" bIns="0" rtlCol="0" anchor="ctr"/>
          <a:lstStyle/>
          <a:p>
            <a:pPr algn="ctr"/>
            <a:r>
              <a:rPr lang="en-US" sz="1059" b="1" dirty="0">
                <a:solidFill>
                  <a:schemeClr val="bg1"/>
                </a:solidFill>
              </a:rPr>
              <a:t>2018</a:t>
            </a:r>
          </a:p>
        </p:txBody>
      </p:sp>
      <p:sp>
        <p:nvSpPr>
          <p:cNvPr id="22" name="Chevron 8">
            <a:extLst>
              <a:ext uri="{FF2B5EF4-FFF2-40B4-BE49-F238E27FC236}">
                <a16:creationId xmlns:a16="http://schemas.microsoft.com/office/drawing/2014/main" id="{684193EE-44DC-4E93-A5E8-8DC2510A773F}"/>
              </a:ext>
            </a:extLst>
          </p:cNvPr>
          <p:cNvSpPr/>
          <p:nvPr/>
        </p:nvSpPr>
        <p:spPr>
          <a:xfrm>
            <a:off x="615124" y="6998593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Chevron 5">
            <a:extLst>
              <a:ext uri="{FF2B5EF4-FFF2-40B4-BE49-F238E27FC236}">
                <a16:creationId xmlns:a16="http://schemas.microsoft.com/office/drawing/2014/main" id="{E38EBA3A-6372-49B0-B7AC-32AC5B43201D}"/>
              </a:ext>
            </a:extLst>
          </p:cNvPr>
          <p:cNvSpPr/>
          <p:nvPr/>
        </p:nvSpPr>
        <p:spPr>
          <a:xfrm>
            <a:off x="5190455" y="6987237"/>
            <a:ext cx="508000" cy="406400"/>
          </a:xfrm>
          <a:prstGeom prst="chevron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4" name="Rounded Rectangular Callout 9">
            <a:extLst>
              <a:ext uri="{FF2B5EF4-FFF2-40B4-BE49-F238E27FC236}">
                <a16:creationId xmlns:a16="http://schemas.microsoft.com/office/drawing/2014/main" id="{88BB4BC7-4876-45B3-BDEA-51A74B7E3102}"/>
              </a:ext>
            </a:extLst>
          </p:cNvPr>
          <p:cNvSpPr/>
          <p:nvPr/>
        </p:nvSpPr>
        <p:spPr>
          <a:xfrm>
            <a:off x="582675" y="1501269"/>
            <a:ext cx="3993662" cy="4951141"/>
          </a:xfrm>
          <a:prstGeom prst="wedgeRoundRectCallout">
            <a:avLst/>
          </a:prstGeom>
          <a:gradFill>
            <a:gsLst>
              <a:gs pos="0">
                <a:srgbClr val="FFCE33"/>
              </a:gs>
              <a:gs pos="65000">
                <a:schemeClr val="bg1"/>
              </a:gs>
              <a:gs pos="70796">
                <a:schemeClr val="bg1"/>
              </a:gs>
              <a:gs pos="84000">
                <a:schemeClr val="bg1"/>
              </a:gs>
              <a:gs pos="69000">
                <a:schemeClr val="bg1"/>
              </a:gs>
              <a:gs pos="100000">
                <a:schemeClr val="bg1"/>
              </a:gs>
              <a:gs pos="96000">
                <a:schemeClr val="bg1"/>
              </a:gs>
            </a:gsLst>
            <a:lin ang="54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50000"/>
              </a:lnSpc>
            </a:pPr>
            <a:endParaRPr lang="en-US" sz="1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ECEDB3-087C-4251-8EE3-1A6B80DDCD5C}"/>
              </a:ext>
            </a:extLst>
          </p:cNvPr>
          <p:cNvSpPr txBox="1"/>
          <p:nvPr/>
        </p:nvSpPr>
        <p:spPr>
          <a:xfrm>
            <a:off x="581226" y="1835735"/>
            <a:ext cx="3805583" cy="363648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generate a report to reconcile discrepancies.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generate and view canned, custom and on-demand reports using a limited set of criteria. 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Ability to manage and view care management tasks including follow-up, notes, case management and coordination activities.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8038647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US Deloitte Color">
      <a:dk1>
        <a:sysClr val="windowText" lastClr="000000"/>
      </a:dk1>
      <a:lt1>
        <a:sysClr val="window" lastClr="FFFFFF"/>
      </a:lt1>
      <a:dk2>
        <a:srgbClr val="313131"/>
      </a:dk2>
      <a:lt2>
        <a:srgbClr val="8C8C8C"/>
      </a:lt2>
      <a:accent1>
        <a:srgbClr val="002776"/>
      </a:accent1>
      <a:accent2>
        <a:srgbClr val="81BC00"/>
      </a:accent2>
      <a:accent3>
        <a:srgbClr val="00A1DE"/>
      </a:accent3>
      <a:accent4>
        <a:srgbClr val="3C8A2E"/>
      </a:accent4>
      <a:accent5>
        <a:srgbClr val="72C7E7"/>
      </a:accent5>
      <a:accent6>
        <a:srgbClr val="BDD203"/>
      </a:accent6>
      <a:hlink>
        <a:srgbClr val="00A1DE"/>
      </a:hlink>
      <a:folHlink>
        <a:srgbClr val="72C7E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VA Community Care">
      <a:dk1>
        <a:srgbClr val="000000"/>
      </a:dk1>
      <a:lt1>
        <a:srgbClr val="FFFFFF"/>
      </a:lt1>
      <a:dk2>
        <a:srgbClr val="173558"/>
      </a:dk2>
      <a:lt2>
        <a:srgbClr val="7D6C5A"/>
      </a:lt2>
      <a:accent1>
        <a:srgbClr val="2372B1"/>
      </a:accent1>
      <a:accent2>
        <a:srgbClr val="CD2028"/>
      </a:accent2>
      <a:accent3>
        <a:srgbClr val="9A1C1F"/>
      </a:accent3>
      <a:accent4>
        <a:srgbClr val="BD872C"/>
      </a:accent4>
      <a:accent5>
        <a:srgbClr val="738F57"/>
      </a:accent5>
      <a:accent6>
        <a:srgbClr val="0092B2"/>
      </a:accent6>
      <a:hlink>
        <a:srgbClr val="00A1DE"/>
      </a:hlink>
      <a:folHlink>
        <a:srgbClr val="72C7E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Office Theme">
  <a:themeElements>
    <a:clrScheme name="VA Community Care">
      <a:dk1>
        <a:srgbClr val="000000"/>
      </a:dk1>
      <a:lt1>
        <a:srgbClr val="FFFFFF"/>
      </a:lt1>
      <a:dk2>
        <a:srgbClr val="173558"/>
      </a:dk2>
      <a:lt2>
        <a:srgbClr val="7D6C5A"/>
      </a:lt2>
      <a:accent1>
        <a:srgbClr val="2372B1"/>
      </a:accent1>
      <a:accent2>
        <a:srgbClr val="CD2028"/>
      </a:accent2>
      <a:accent3>
        <a:srgbClr val="9A1C1F"/>
      </a:accent3>
      <a:accent4>
        <a:srgbClr val="BD872C"/>
      </a:accent4>
      <a:accent5>
        <a:srgbClr val="738F57"/>
      </a:accent5>
      <a:accent6>
        <a:srgbClr val="0092B2"/>
      </a:accent6>
      <a:hlink>
        <a:srgbClr val="00A1DE"/>
      </a:hlink>
      <a:folHlink>
        <a:srgbClr val="72C7E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5_Office Theme">
  <a:themeElements>
    <a:clrScheme name="US Deloitte Color">
      <a:dk1>
        <a:sysClr val="windowText" lastClr="000000"/>
      </a:dk1>
      <a:lt1>
        <a:sysClr val="window" lastClr="FFFFFF"/>
      </a:lt1>
      <a:dk2>
        <a:srgbClr val="313131"/>
      </a:dk2>
      <a:lt2>
        <a:srgbClr val="8C8C8C"/>
      </a:lt2>
      <a:accent1>
        <a:srgbClr val="002776"/>
      </a:accent1>
      <a:accent2>
        <a:srgbClr val="81BC00"/>
      </a:accent2>
      <a:accent3>
        <a:srgbClr val="00A1DE"/>
      </a:accent3>
      <a:accent4>
        <a:srgbClr val="3C8A2E"/>
      </a:accent4>
      <a:accent5>
        <a:srgbClr val="72C7E7"/>
      </a:accent5>
      <a:accent6>
        <a:srgbClr val="BDD203"/>
      </a:accent6>
      <a:hlink>
        <a:srgbClr val="00A1DE"/>
      </a:hlink>
      <a:folHlink>
        <a:srgbClr val="72C7E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73558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noAutofit/>
      </a:bodyPr>
      <a:lstStyle>
        <a:defPPr>
          <a:defRPr sz="12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6_Office Theme">
  <a:themeElements>
    <a:clrScheme name="VA Community Care">
      <a:dk1>
        <a:srgbClr val="000000"/>
      </a:dk1>
      <a:lt1>
        <a:srgbClr val="FFFFFF"/>
      </a:lt1>
      <a:dk2>
        <a:srgbClr val="173558"/>
      </a:dk2>
      <a:lt2>
        <a:srgbClr val="7D6C5A"/>
      </a:lt2>
      <a:accent1>
        <a:srgbClr val="2372B1"/>
      </a:accent1>
      <a:accent2>
        <a:srgbClr val="CD2028"/>
      </a:accent2>
      <a:accent3>
        <a:srgbClr val="9A1C1F"/>
      </a:accent3>
      <a:accent4>
        <a:srgbClr val="BD872C"/>
      </a:accent4>
      <a:accent5>
        <a:srgbClr val="738F57"/>
      </a:accent5>
      <a:accent6>
        <a:srgbClr val="0092B2"/>
      </a:accent6>
      <a:hlink>
        <a:srgbClr val="00A1DE"/>
      </a:hlink>
      <a:folHlink>
        <a:srgbClr val="72C7E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26851</TotalTime>
  <Words>598</Words>
  <Application>Microsoft Office PowerPoint</Application>
  <PresentationFormat>Custom</PresentationFormat>
  <Paragraphs>59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2_Office Theme</vt:lpstr>
      <vt:lpstr>3_Office Theme</vt:lpstr>
      <vt:lpstr>4_Office Theme</vt:lpstr>
      <vt:lpstr>5_Office Theme</vt:lpstr>
      <vt:lpstr>6_Office Theme</vt:lpstr>
      <vt:lpstr> CPP Roadmap </vt:lpstr>
      <vt:lpstr>PowerPoint Presentation</vt:lpstr>
      <vt:lpstr>PowerPoint Presentation</vt:lpstr>
      <vt:lpstr>PowerPoint Presentation</vt:lpstr>
      <vt:lpstr>PowerPoint Presentation</vt:lpstr>
    </vt:vector>
  </TitlesOfParts>
  <Company>Deloitte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Hugh, Debbie</dc:creator>
  <cp:lastModifiedBy>Joyce Padela</cp:lastModifiedBy>
  <cp:revision>689</cp:revision>
  <cp:lastPrinted>2017-09-29T17:00:50Z</cp:lastPrinted>
  <dcterms:created xsi:type="dcterms:W3CDTF">2016-04-06T18:04:02Z</dcterms:created>
  <dcterms:modified xsi:type="dcterms:W3CDTF">2017-09-29T20:09:43Z</dcterms:modified>
</cp:coreProperties>
</file>