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custom.xml" ContentType="application/vnd.openxmlformats-officedocument.custom-properties+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18" r:id="rId2"/>
    <p:sldMasterId id="2147483722" r:id="rId3"/>
  </p:sldMasterIdLst>
  <p:notesMasterIdLst>
    <p:notesMasterId r:id="rId62"/>
  </p:notesMasterIdLst>
  <p:handoutMasterIdLst>
    <p:handoutMasterId r:id="rId63"/>
  </p:handoutMasterIdLst>
  <p:sldIdLst>
    <p:sldId id="483" r:id="rId4"/>
    <p:sldId id="456" r:id="rId5"/>
    <p:sldId id="457" r:id="rId6"/>
    <p:sldId id="458" r:id="rId7"/>
    <p:sldId id="459" r:id="rId8"/>
    <p:sldId id="460" r:id="rId9"/>
    <p:sldId id="461" r:id="rId10"/>
    <p:sldId id="463" r:id="rId11"/>
    <p:sldId id="485" r:id="rId12"/>
    <p:sldId id="527" r:id="rId13"/>
    <p:sldId id="486" r:id="rId14"/>
    <p:sldId id="487" r:id="rId15"/>
    <p:sldId id="488" r:id="rId16"/>
    <p:sldId id="489" r:id="rId17"/>
    <p:sldId id="499" r:id="rId18"/>
    <p:sldId id="504" r:id="rId19"/>
    <p:sldId id="505" r:id="rId20"/>
    <p:sldId id="506" r:id="rId21"/>
    <p:sldId id="507" r:id="rId22"/>
    <p:sldId id="509" r:id="rId23"/>
    <p:sldId id="510" r:id="rId24"/>
    <p:sldId id="508" r:id="rId25"/>
    <p:sldId id="490" r:id="rId26"/>
    <p:sldId id="498" r:id="rId27"/>
    <p:sldId id="511" r:id="rId28"/>
    <p:sldId id="502" r:id="rId29"/>
    <p:sldId id="496" r:id="rId30"/>
    <p:sldId id="497" r:id="rId31"/>
    <p:sldId id="503" r:id="rId32"/>
    <p:sldId id="435" r:id="rId33"/>
    <p:sldId id="528" r:id="rId34"/>
    <p:sldId id="529" r:id="rId35"/>
    <p:sldId id="522" r:id="rId36"/>
    <p:sldId id="523" r:id="rId37"/>
    <p:sldId id="524" r:id="rId38"/>
    <p:sldId id="426" r:id="rId39"/>
    <p:sldId id="516" r:id="rId40"/>
    <p:sldId id="519" r:id="rId41"/>
    <p:sldId id="517" r:id="rId42"/>
    <p:sldId id="518" r:id="rId43"/>
    <p:sldId id="441" r:id="rId44"/>
    <p:sldId id="442" r:id="rId45"/>
    <p:sldId id="531" r:id="rId46"/>
    <p:sldId id="444" r:id="rId47"/>
    <p:sldId id="445" r:id="rId48"/>
    <p:sldId id="446" r:id="rId49"/>
    <p:sldId id="526" r:id="rId50"/>
    <p:sldId id="530" r:id="rId51"/>
    <p:sldId id="515" r:id="rId52"/>
    <p:sldId id="447" r:id="rId53"/>
    <p:sldId id="450" r:id="rId54"/>
    <p:sldId id="451" r:id="rId55"/>
    <p:sldId id="491" r:id="rId56"/>
    <p:sldId id="492" r:id="rId57"/>
    <p:sldId id="493" r:id="rId58"/>
    <p:sldId id="494" r:id="rId59"/>
    <p:sldId id="495" r:id="rId60"/>
    <p:sldId id="521" r:id="rId61"/>
  </p:sldIdLst>
  <p:sldSz cx="9144000" cy="6858000" type="screen4x3"/>
  <p:notesSz cx="7010400" cy="9296400"/>
  <p:defaultTextStyle>
    <a:defPPr>
      <a:defRPr lang="en-US"/>
    </a:defPPr>
    <a:lvl1pPr algn="l" defTabSz="912813" rtl="0" fontAlgn="base">
      <a:spcBef>
        <a:spcPct val="0"/>
      </a:spcBef>
      <a:spcAft>
        <a:spcPct val="0"/>
      </a:spcAft>
      <a:defRPr kern="1200">
        <a:solidFill>
          <a:schemeClr val="tx1"/>
        </a:solidFill>
        <a:latin typeface="Arial" charset="0"/>
        <a:ea typeface="+mn-ea"/>
        <a:cs typeface="+mn-cs"/>
      </a:defRPr>
    </a:lvl1pPr>
    <a:lvl2pPr marL="455613" indent="1588" algn="l" defTabSz="912813" rtl="0" fontAlgn="base">
      <a:spcBef>
        <a:spcPct val="0"/>
      </a:spcBef>
      <a:spcAft>
        <a:spcPct val="0"/>
      </a:spcAft>
      <a:defRPr kern="1200">
        <a:solidFill>
          <a:schemeClr val="tx1"/>
        </a:solidFill>
        <a:latin typeface="Arial" charset="0"/>
        <a:ea typeface="+mn-ea"/>
        <a:cs typeface="+mn-cs"/>
      </a:defRPr>
    </a:lvl2pPr>
    <a:lvl3pPr marL="912813" indent="1588" algn="l" defTabSz="912813" rtl="0" fontAlgn="base">
      <a:spcBef>
        <a:spcPct val="0"/>
      </a:spcBef>
      <a:spcAft>
        <a:spcPct val="0"/>
      </a:spcAft>
      <a:defRPr kern="1200">
        <a:solidFill>
          <a:schemeClr val="tx1"/>
        </a:solidFill>
        <a:latin typeface="Arial" charset="0"/>
        <a:ea typeface="+mn-ea"/>
        <a:cs typeface="+mn-cs"/>
      </a:defRPr>
    </a:lvl3pPr>
    <a:lvl4pPr marL="1370013" indent="1588" algn="l" defTabSz="912813" rtl="0" fontAlgn="base">
      <a:spcBef>
        <a:spcPct val="0"/>
      </a:spcBef>
      <a:spcAft>
        <a:spcPct val="0"/>
      </a:spcAft>
      <a:defRPr kern="1200">
        <a:solidFill>
          <a:schemeClr val="tx1"/>
        </a:solidFill>
        <a:latin typeface="Arial" charset="0"/>
        <a:ea typeface="+mn-ea"/>
        <a:cs typeface="+mn-cs"/>
      </a:defRPr>
    </a:lvl4pPr>
    <a:lvl5pPr marL="1827213" indent="1588" algn="l" defTabSz="912813"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57B"/>
    <a:srgbClr val="F6AE1E"/>
    <a:srgbClr val="F3AF35"/>
    <a:srgbClr val="FF0066"/>
    <a:srgbClr val="9C42E6"/>
    <a:srgbClr val="FFFFFF"/>
    <a:srgbClr val="333333"/>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9466" autoAdjust="0"/>
    <p:restoredTop sz="84615" autoAdjust="0"/>
  </p:normalViewPr>
  <p:slideViewPr>
    <p:cSldViewPr snapToGrid="0">
      <p:cViewPr varScale="1">
        <p:scale>
          <a:sx n="86" d="100"/>
          <a:sy n="86" d="100"/>
        </p:scale>
        <p:origin x="-336" y="-78"/>
      </p:cViewPr>
      <p:guideLst>
        <p:guide orient="horz" pos="204"/>
        <p:guide orient="horz" pos="912"/>
        <p:guide orient="horz" pos="1484"/>
        <p:guide orient="horz" pos="1200"/>
        <p:guide orient="horz" pos="2389"/>
        <p:guide orient="horz" pos="4176"/>
        <p:guide pos="2880"/>
        <p:guide pos="240"/>
        <p:guide pos="460"/>
        <p:guide pos="5520"/>
        <p:guide pos="863"/>
        <p:guide pos="5299"/>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99" d="100"/>
          <a:sy n="99" d="100"/>
        </p:scale>
        <p:origin x="-3204" y="-10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handoutMaster" Target="handoutMasters/handout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F80642-E87C-48C2-9DD1-535FEE755AC4}" type="doc">
      <dgm:prSet loTypeId="urn:microsoft.com/office/officeart/2005/8/layout/process4" loCatId="list" qsTypeId="urn:microsoft.com/office/officeart/2005/8/quickstyle/simple5" qsCatId="simple" csTypeId="urn:microsoft.com/office/officeart/2005/8/colors/colorful2" csCatId="colorful" phldr="1"/>
      <dgm:spPr/>
      <dgm:t>
        <a:bodyPr/>
        <a:lstStyle/>
        <a:p>
          <a:endParaRPr lang="en-ZA"/>
        </a:p>
      </dgm:t>
    </dgm:pt>
    <dgm:pt modelId="{5B5DBCE4-8A62-48AB-BCBC-06DA25E114E8}">
      <dgm:prSet phldrT="[Text]"/>
      <dgm:spPr/>
      <dgm:t>
        <a:bodyPr/>
        <a:lstStyle/>
        <a:p>
          <a:r>
            <a:rPr lang="en-ZA" dirty="0" smtClean="0"/>
            <a:t>Runtime</a:t>
          </a:r>
          <a:endParaRPr lang="en-ZA" dirty="0"/>
        </a:p>
      </dgm:t>
    </dgm:pt>
    <dgm:pt modelId="{0942E3E2-C487-4F26-B5E3-9498F8E50A98}" type="parTrans" cxnId="{07D4A517-23A2-43D3-B565-8005C1B9F1B4}">
      <dgm:prSet/>
      <dgm:spPr/>
      <dgm:t>
        <a:bodyPr/>
        <a:lstStyle/>
        <a:p>
          <a:endParaRPr lang="en-ZA"/>
        </a:p>
      </dgm:t>
    </dgm:pt>
    <dgm:pt modelId="{42142610-CE98-4545-9F9B-F6BA0D4737EE}" type="sibTrans" cxnId="{07D4A517-23A2-43D3-B565-8005C1B9F1B4}">
      <dgm:prSet/>
      <dgm:spPr/>
      <dgm:t>
        <a:bodyPr/>
        <a:lstStyle/>
        <a:p>
          <a:endParaRPr lang="en-ZA"/>
        </a:p>
      </dgm:t>
    </dgm:pt>
    <dgm:pt modelId="{F76D4126-E6DC-4425-AE2C-34FCC0AB05C1}">
      <dgm:prSet phldrT="[Text]"/>
      <dgm:spPr/>
      <dgm:t>
        <a:bodyPr/>
        <a:lstStyle/>
        <a:p>
          <a:r>
            <a:rPr lang="en-ZA" dirty="0" smtClean="0"/>
            <a:t>Rules, Tracking, Scheduling</a:t>
          </a:r>
          <a:endParaRPr lang="en-ZA" dirty="0"/>
        </a:p>
      </dgm:t>
    </dgm:pt>
    <dgm:pt modelId="{87613BAF-D47B-4A23-9873-CAEFC632EAAF}" type="parTrans" cxnId="{AFC0CDE4-0A72-4771-A72A-FB5CB8834F4C}">
      <dgm:prSet/>
      <dgm:spPr/>
      <dgm:t>
        <a:bodyPr/>
        <a:lstStyle/>
        <a:p>
          <a:endParaRPr lang="en-ZA"/>
        </a:p>
      </dgm:t>
    </dgm:pt>
    <dgm:pt modelId="{2F85E255-9958-4EAA-9349-8919F62D5545}" type="sibTrans" cxnId="{AFC0CDE4-0A72-4771-A72A-FB5CB8834F4C}">
      <dgm:prSet/>
      <dgm:spPr/>
      <dgm:t>
        <a:bodyPr/>
        <a:lstStyle/>
        <a:p>
          <a:endParaRPr lang="en-ZA"/>
        </a:p>
      </dgm:t>
    </dgm:pt>
    <dgm:pt modelId="{707C4B87-C5A2-4753-81F8-F690A2457E99}">
      <dgm:prSet phldrT="[Text]"/>
      <dgm:spPr/>
      <dgm:t>
        <a:bodyPr/>
        <a:lstStyle/>
        <a:p>
          <a:r>
            <a:rPr lang="en-ZA" dirty="0" smtClean="0"/>
            <a:t>State, Activation</a:t>
          </a:r>
          <a:endParaRPr lang="en-ZA" dirty="0"/>
        </a:p>
      </dgm:t>
    </dgm:pt>
    <dgm:pt modelId="{851CAD80-3202-4F14-875D-ADB0BA9A8E45}" type="parTrans" cxnId="{27CBF9A0-6E47-45B8-A67A-B0A183A1484D}">
      <dgm:prSet/>
      <dgm:spPr/>
      <dgm:t>
        <a:bodyPr/>
        <a:lstStyle/>
        <a:p>
          <a:endParaRPr lang="en-ZA"/>
        </a:p>
      </dgm:t>
    </dgm:pt>
    <dgm:pt modelId="{56792A9E-C950-4E63-831B-14642F077ED4}" type="sibTrans" cxnId="{27CBF9A0-6E47-45B8-A67A-B0A183A1484D}">
      <dgm:prSet/>
      <dgm:spPr/>
      <dgm:t>
        <a:bodyPr/>
        <a:lstStyle/>
        <a:p>
          <a:endParaRPr lang="en-ZA"/>
        </a:p>
      </dgm:t>
    </dgm:pt>
    <dgm:pt modelId="{8B21914A-5625-4B3D-AA63-3A76C145CE9F}">
      <dgm:prSet phldrT="[Text]"/>
      <dgm:spPr/>
      <dgm:t>
        <a:bodyPr/>
        <a:lstStyle/>
        <a:p>
          <a:r>
            <a:rPr lang="en-ZA" dirty="0" smtClean="0"/>
            <a:t>Modelling</a:t>
          </a:r>
          <a:endParaRPr lang="en-ZA" dirty="0"/>
        </a:p>
      </dgm:t>
    </dgm:pt>
    <dgm:pt modelId="{C985AB3C-0F7F-415A-BF97-AA54B1FDA534}" type="parTrans" cxnId="{CFA99C57-F11A-42B2-8FB4-5368DFC7E61B}">
      <dgm:prSet/>
      <dgm:spPr/>
      <dgm:t>
        <a:bodyPr/>
        <a:lstStyle/>
        <a:p>
          <a:endParaRPr lang="en-ZA"/>
        </a:p>
      </dgm:t>
    </dgm:pt>
    <dgm:pt modelId="{82C6449B-CF7E-4ABA-B2EC-61C323AD0064}" type="sibTrans" cxnId="{CFA99C57-F11A-42B2-8FB4-5368DFC7E61B}">
      <dgm:prSet/>
      <dgm:spPr/>
      <dgm:t>
        <a:bodyPr/>
        <a:lstStyle/>
        <a:p>
          <a:endParaRPr lang="en-ZA"/>
        </a:p>
      </dgm:t>
    </dgm:pt>
    <dgm:pt modelId="{D5B316E6-6965-49E3-888A-08E38497934C}">
      <dgm:prSet phldrT="[Text]"/>
      <dgm:spPr/>
      <dgm:t>
        <a:bodyPr/>
        <a:lstStyle/>
        <a:p>
          <a:r>
            <a:rPr lang="en-ZA" dirty="0" smtClean="0"/>
            <a:t>Activities: Custom and Built-in</a:t>
          </a:r>
          <a:endParaRPr lang="en-ZA" dirty="0"/>
        </a:p>
      </dgm:t>
    </dgm:pt>
    <dgm:pt modelId="{D412A8CC-EC83-4703-9C26-A70D1F7287EA}" type="parTrans" cxnId="{A5815FAF-B05B-4ED5-9E05-218BA61E5CA4}">
      <dgm:prSet/>
      <dgm:spPr/>
      <dgm:t>
        <a:bodyPr/>
        <a:lstStyle/>
        <a:p>
          <a:endParaRPr lang="en-ZA"/>
        </a:p>
      </dgm:t>
    </dgm:pt>
    <dgm:pt modelId="{FCBE9084-06BF-40C6-9E6A-833EA15E4D7A}" type="sibTrans" cxnId="{A5815FAF-B05B-4ED5-9E05-218BA61E5CA4}">
      <dgm:prSet/>
      <dgm:spPr/>
      <dgm:t>
        <a:bodyPr/>
        <a:lstStyle/>
        <a:p>
          <a:endParaRPr lang="en-ZA"/>
        </a:p>
      </dgm:t>
    </dgm:pt>
    <dgm:pt modelId="{4CDCE962-68C5-456D-B350-D13CCAF57D89}">
      <dgm:prSet phldrT="[Text]"/>
      <dgm:spPr/>
      <dgm:t>
        <a:bodyPr/>
        <a:lstStyle/>
        <a:p>
          <a:r>
            <a:rPr lang="en-ZA" dirty="0" smtClean="0"/>
            <a:t>Workflows</a:t>
          </a:r>
          <a:endParaRPr lang="en-ZA" dirty="0"/>
        </a:p>
      </dgm:t>
    </dgm:pt>
    <dgm:pt modelId="{FA7D09BA-515C-4080-841C-5BF37D94DEF8}" type="parTrans" cxnId="{BCA36097-1069-47F1-AFD8-D9AF82F12324}">
      <dgm:prSet/>
      <dgm:spPr/>
      <dgm:t>
        <a:bodyPr/>
        <a:lstStyle/>
        <a:p>
          <a:endParaRPr lang="en-ZA"/>
        </a:p>
      </dgm:t>
    </dgm:pt>
    <dgm:pt modelId="{6CC6D3A0-04B2-4C00-9ACD-1A055AA58E36}" type="sibTrans" cxnId="{BCA36097-1069-47F1-AFD8-D9AF82F12324}">
      <dgm:prSet/>
      <dgm:spPr/>
      <dgm:t>
        <a:bodyPr/>
        <a:lstStyle/>
        <a:p>
          <a:endParaRPr lang="en-ZA"/>
        </a:p>
      </dgm:t>
    </dgm:pt>
    <dgm:pt modelId="{5C5632BF-059A-4502-BCD6-40012113AAD9}">
      <dgm:prSet phldrT="[Text]"/>
      <dgm:spPr/>
      <dgm:t>
        <a:bodyPr/>
        <a:lstStyle/>
        <a:p>
          <a:r>
            <a:rPr lang="en-ZA" dirty="0" smtClean="0"/>
            <a:t>Rules</a:t>
          </a:r>
          <a:endParaRPr lang="en-ZA" dirty="0"/>
        </a:p>
      </dgm:t>
    </dgm:pt>
    <dgm:pt modelId="{8F7D58A2-964D-4B6F-B918-B1D7A4BC86A7}" type="parTrans" cxnId="{0FBF6884-696B-4AED-A7FB-A1D968502394}">
      <dgm:prSet/>
      <dgm:spPr/>
      <dgm:t>
        <a:bodyPr/>
        <a:lstStyle/>
        <a:p>
          <a:endParaRPr lang="en-ZA"/>
        </a:p>
      </dgm:t>
    </dgm:pt>
    <dgm:pt modelId="{11473343-07F3-4482-ADDB-C775A5825607}" type="sibTrans" cxnId="{0FBF6884-696B-4AED-A7FB-A1D968502394}">
      <dgm:prSet/>
      <dgm:spPr/>
      <dgm:t>
        <a:bodyPr/>
        <a:lstStyle/>
        <a:p>
          <a:endParaRPr lang="en-ZA"/>
        </a:p>
      </dgm:t>
    </dgm:pt>
    <dgm:pt modelId="{2F8747AE-4507-428B-AFC4-B9B47B911DFF}">
      <dgm:prSet phldrT="[Text]"/>
      <dgm:spPr/>
      <dgm:t>
        <a:bodyPr/>
        <a:lstStyle/>
        <a:p>
          <a:r>
            <a:rPr lang="en-ZA" dirty="0" smtClean="0"/>
            <a:t>Hosting</a:t>
          </a:r>
          <a:endParaRPr lang="en-ZA" dirty="0"/>
        </a:p>
      </dgm:t>
    </dgm:pt>
    <dgm:pt modelId="{7AF41AAB-EDF1-48F3-8803-0F1FEC8DC303}" type="parTrans" cxnId="{1DFE2AF4-4ED1-4156-BACE-EDF90E1BA89C}">
      <dgm:prSet/>
      <dgm:spPr/>
      <dgm:t>
        <a:bodyPr/>
        <a:lstStyle/>
        <a:p>
          <a:endParaRPr lang="en-ZA"/>
        </a:p>
      </dgm:t>
    </dgm:pt>
    <dgm:pt modelId="{EDC67D48-81AA-4C09-BE02-3DDD41F659EE}" type="sibTrans" cxnId="{1DFE2AF4-4ED1-4156-BACE-EDF90E1BA89C}">
      <dgm:prSet/>
      <dgm:spPr/>
      <dgm:t>
        <a:bodyPr/>
        <a:lstStyle/>
        <a:p>
          <a:endParaRPr lang="en-ZA"/>
        </a:p>
      </dgm:t>
    </dgm:pt>
    <dgm:pt modelId="{3681ADD2-914F-41B0-BB7D-803FEEC23B76}">
      <dgm:prSet phldrT="[Text]"/>
      <dgm:spPr/>
      <dgm:t>
        <a:bodyPr/>
        <a:lstStyle/>
        <a:p>
          <a:r>
            <a:rPr lang="en-ZA" dirty="0" smtClean="0"/>
            <a:t>Communication, Persistence</a:t>
          </a:r>
          <a:endParaRPr lang="en-ZA" dirty="0"/>
        </a:p>
      </dgm:t>
    </dgm:pt>
    <dgm:pt modelId="{DA0A033C-4B11-47E9-82F0-AB4EC58C66CB}" type="parTrans" cxnId="{CF9A9558-F363-42F9-92C7-205F2052451F}">
      <dgm:prSet/>
      <dgm:spPr/>
      <dgm:t>
        <a:bodyPr/>
        <a:lstStyle/>
        <a:p>
          <a:endParaRPr lang="en-ZA"/>
        </a:p>
      </dgm:t>
    </dgm:pt>
    <dgm:pt modelId="{D3C92A5C-7EF4-456B-94F4-8FE4B452EF55}" type="sibTrans" cxnId="{CF9A9558-F363-42F9-92C7-205F2052451F}">
      <dgm:prSet/>
      <dgm:spPr/>
      <dgm:t>
        <a:bodyPr/>
        <a:lstStyle/>
        <a:p>
          <a:endParaRPr lang="en-ZA"/>
        </a:p>
      </dgm:t>
    </dgm:pt>
    <dgm:pt modelId="{639C40F6-D653-4989-986F-F48CFD04FB0A}">
      <dgm:prSet phldrT="[Text]"/>
      <dgm:spPr/>
      <dgm:t>
        <a:bodyPr/>
        <a:lstStyle/>
        <a:p>
          <a:r>
            <a:rPr lang="en-ZA" dirty="0" smtClean="0"/>
            <a:t>Tracking, Timer</a:t>
          </a:r>
          <a:endParaRPr lang="en-ZA" dirty="0"/>
        </a:p>
      </dgm:t>
    </dgm:pt>
    <dgm:pt modelId="{F25E56DD-661C-4D65-AA29-ECAEE7FEA372}" type="parTrans" cxnId="{82754E54-F631-49C5-8FBC-C9FF7E490DDB}">
      <dgm:prSet/>
      <dgm:spPr/>
      <dgm:t>
        <a:bodyPr/>
        <a:lstStyle/>
        <a:p>
          <a:endParaRPr lang="en-ZA"/>
        </a:p>
      </dgm:t>
    </dgm:pt>
    <dgm:pt modelId="{ADFDB5B5-A28C-40AD-A9EB-AC666229E1BD}" type="sibTrans" cxnId="{82754E54-F631-49C5-8FBC-C9FF7E490DDB}">
      <dgm:prSet/>
      <dgm:spPr/>
      <dgm:t>
        <a:bodyPr/>
        <a:lstStyle/>
        <a:p>
          <a:endParaRPr lang="en-ZA"/>
        </a:p>
      </dgm:t>
    </dgm:pt>
    <dgm:pt modelId="{D0FBAF1C-6E32-437A-A284-1BA741A6ED25}">
      <dgm:prSet phldrT="[Text]"/>
      <dgm:spPr/>
      <dgm:t>
        <a:bodyPr/>
        <a:lstStyle/>
        <a:p>
          <a:r>
            <a:rPr lang="en-ZA" dirty="0" smtClean="0"/>
            <a:t>Transaction, Threading,</a:t>
          </a:r>
          <a:endParaRPr lang="en-ZA" dirty="0"/>
        </a:p>
      </dgm:t>
    </dgm:pt>
    <dgm:pt modelId="{47CDF391-033E-4207-A910-5374B21631FC}" type="parTrans" cxnId="{F9F0C66B-FA6F-4A7A-B22F-561201271C2B}">
      <dgm:prSet/>
      <dgm:spPr/>
      <dgm:t>
        <a:bodyPr/>
        <a:lstStyle/>
        <a:p>
          <a:endParaRPr lang="en-ZA"/>
        </a:p>
      </dgm:t>
    </dgm:pt>
    <dgm:pt modelId="{D8350390-2FA0-41E0-9C9C-A5482D0F0262}" type="sibTrans" cxnId="{F9F0C66B-FA6F-4A7A-B22F-561201271C2B}">
      <dgm:prSet/>
      <dgm:spPr/>
      <dgm:t>
        <a:bodyPr/>
        <a:lstStyle/>
        <a:p>
          <a:endParaRPr lang="en-ZA"/>
        </a:p>
      </dgm:t>
    </dgm:pt>
    <dgm:pt modelId="{66694677-9174-4435-9F5C-BDB78D17EED5}">
      <dgm:prSet phldrT="[Text]"/>
      <dgm:spPr/>
      <dgm:t>
        <a:bodyPr/>
        <a:lstStyle/>
        <a:p>
          <a:r>
            <a:rPr lang="en-ZA" dirty="0" smtClean="0"/>
            <a:t>Custom</a:t>
          </a:r>
          <a:endParaRPr lang="en-ZA" dirty="0"/>
        </a:p>
      </dgm:t>
    </dgm:pt>
    <dgm:pt modelId="{52A8F2E3-1CC9-4D79-A17E-99B64FFEADC5}" type="parTrans" cxnId="{16F81390-3FFE-487F-916A-33D269EA79C8}">
      <dgm:prSet/>
      <dgm:spPr/>
      <dgm:t>
        <a:bodyPr/>
        <a:lstStyle/>
        <a:p>
          <a:endParaRPr lang="en-ZA"/>
        </a:p>
      </dgm:t>
    </dgm:pt>
    <dgm:pt modelId="{DDB5C28F-77B4-4E0E-97CB-F1C97CB53D36}" type="sibTrans" cxnId="{16F81390-3FFE-487F-916A-33D269EA79C8}">
      <dgm:prSet/>
      <dgm:spPr/>
      <dgm:t>
        <a:bodyPr/>
        <a:lstStyle/>
        <a:p>
          <a:endParaRPr lang="en-ZA"/>
        </a:p>
      </dgm:t>
    </dgm:pt>
    <dgm:pt modelId="{01F06EF0-EACF-404F-8147-F5F1749B7B09}" type="pres">
      <dgm:prSet presAssocID="{44F80642-E87C-48C2-9DD1-535FEE755AC4}" presName="Name0" presStyleCnt="0">
        <dgm:presLayoutVars>
          <dgm:dir/>
          <dgm:animLvl val="lvl"/>
          <dgm:resizeHandles val="exact"/>
        </dgm:presLayoutVars>
      </dgm:prSet>
      <dgm:spPr/>
      <dgm:t>
        <a:bodyPr/>
        <a:lstStyle/>
        <a:p>
          <a:endParaRPr lang="en-ZA"/>
        </a:p>
      </dgm:t>
    </dgm:pt>
    <dgm:pt modelId="{BF3C1EF5-4A3C-40F4-BF72-F26AAE67CA1E}" type="pres">
      <dgm:prSet presAssocID="{2F8747AE-4507-428B-AFC4-B9B47B911DFF}" presName="boxAndChildren" presStyleCnt="0"/>
      <dgm:spPr/>
    </dgm:pt>
    <dgm:pt modelId="{8434ADDE-5F06-4FC4-93BF-8E9637125C94}" type="pres">
      <dgm:prSet presAssocID="{2F8747AE-4507-428B-AFC4-B9B47B911DFF}" presName="parentTextBox" presStyleLbl="node1" presStyleIdx="0" presStyleCnt="3"/>
      <dgm:spPr/>
      <dgm:t>
        <a:bodyPr/>
        <a:lstStyle/>
        <a:p>
          <a:endParaRPr lang="en-ZA"/>
        </a:p>
      </dgm:t>
    </dgm:pt>
    <dgm:pt modelId="{B823860C-0268-4218-995A-D32B4D3D250F}" type="pres">
      <dgm:prSet presAssocID="{2F8747AE-4507-428B-AFC4-B9B47B911DFF}" presName="entireBox" presStyleLbl="node1" presStyleIdx="0" presStyleCnt="3"/>
      <dgm:spPr/>
      <dgm:t>
        <a:bodyPr/>
        <a:lstStyle/>
        <a:p>
          <a:endParaRPr lang="en-ZA"/>
        </a:p>
      </dgm:t>
    </dgm:pt>
    <dgm:pt modelId="{D4F05A6A-1564-4F4D-BD05-C7D8559C322C}" type="pres">
      <dgm:prSet presAssocID="{2F8747AE-4507-428B-AFC4-B9B47B911DFF}" presName="descendantBox" presStyleCnt="0"/>
      <dgm:spPr/>
    </dgm:pt>
    <dgm:pt modelId="{C54FEF8B-433E-45A1-9C8E-C5E93B7E23B3}" type="pres">
      <dgm:prSet presAssocID="{3681ADD2-914F-41B0-BB7D-803FEEC23B76}" presName="childTextBox" presStyleLbl="fgAccFollowNode1" presStyleIdx="0" presStyleCnt="9">
        <dgm:presLayoutVars>
          <dgm:bulletEnabled val="1"/>
        </dgm:presLayoutVars>
      </dgm:prSet>
      <dgm:spPr/>
      <dgm:t>
        <a:bodyPr/>
        <a:lstStyle/>
        <a:p>
          <a:endParaRPr lang="en-ZA"/>
        </a:p>
      </dgm:t>
    </dgm:pt>
    <dgm:pt modelId="{21E0433A-44C3-45B7-8BB6-C49C71FC01F6}" type="pres">
      <dgm:prSet presAssocID="{639C40F6-D653-4989-986F-F48CFD04FB0A}" presName="childTextBox" presStyleLbl="fgAccFollowNode1" presStyleIdx="1" presStyleCnt="9">
        <dgm:presLayoutVars>
          <dgm:bulletEnabled val="1"/>
        </dgm:presLayoutVars>
      </dgm:prSet>
      <dgm:spPr/>
      <dgm:t>
        <a:bodyPr/>
        <a:lstStyle/>
        <a:p>
          <a:endParaRPr lang="en-ZA"/>
        </a:p>
      </dgm:t>
    </dgm:pt>
    <dgm:pt modelId="{EF7F1E1E-BACF-4C99-8390-94A4B1C0C5FC}" type="pres">
      <dgm:prSet presAssocID="{D0FBAF1C-6E32-437A-A284-1BA741A6ED25}" presName="childTextBox" presStyleLbl="fgAccFollowNode1" presStyleIdx="2" presStyleCnt="9">
        <dgm:presLayoutVars>
          <dgm:bulletEnabled val="1"/>
        </dgm:presLayoutVars>
      </dgm:prSet>
      <dgm:spPr/>
      <dgm:t>
        <a:bodyPr/>
        <a:lstStyle/>
        <a:p>
          <a:endParaRPr lang="en-ZA"/>
        </a:p>
      </dgm:t>
    </dgm:pt>
    <dgm:pt modelId="{260B484F-C72F-45EA-B4A7-90B17781C8E2}" type="pres">
      <dgm:prSet presAssocID="{66694677-9174-4435-9F5C-BDB78D17EED5}" presName="childTextBox" presStyleLbl="fgAccFollowNode1" presStyleIdx="3" presStyleCnt="9">
        <dgm:presLayoutVars>
          <dgm:bulletEnabled val="1"/>
        </dgm:presLayoutVars>
      </dgm:prSet>
      <dgm:spPr/>
      <dgm:t>
        <a:bodyPr/>
        <a:lstStyle/>
        <a:p>
          <a:endParaRPr lang="en-ZA"/>
        </a:p>
      </dgm:t>
    </dgm:pt>
    <dgm:pt modelId="{AD7CF8A8-FCD1-4FA8-9B9D-FC16FE864EFB}" type="pres">
      <dgm:prSet presAssocID="{42142610-CE98-4545-9F9B-F6BA0D4737EE}" presName="sp" presStyleCnt="0"/>
      <dgm:spPr/>
    </dgm:pt>
    <dgm:pt modelId="{B68A75DB-610A-4359-9B64-24CBDF80484C}" type="pres">
      <dgm:prSet presAssocID="{5B5DBCE4-8A62-48AB-BCBC-06DA25E114E8}" presName="arrowAndChildren" presStyleCnt="0"/>
      <dgm:spPr/>
    </dgm:pt>
    <dgm:pt modelId="{CBDFDC9D-5617-4B49-8A95-289A947CAD61}" type="pres">
      <dgm:prSet presAssocID="{5B5DBCE4-8A62-48AB-BCBC-06DA25E114E8}" presName="parentTextArrow" presStyleLbl="node1" presStyleIdx="0" presStyleCnt="3"/>
      <dgm:spPr/>
      <dgm:t>
        <a:bodyPr/>
        <a:lstStyle/>
        <a:p>
          <a:endParaRPr lang="en-ZA"/>
        </a:p>
      </dgm:t>
    </dgm:pt>
    <dgm:pt modelId="{7D2D2E76-0EBC-4641-8315-3FF97205965C}" type="pres">
      <dgm:prSet presAssocID="{5B5DBCE4-8A62-48AB-BCBC-06DA25E114E8}" presName="arrow" presStyleLbl="node1" presStyleIdx="1" presStyleCnt="3"/>
      <dgm:spPr/>
      <dgm:t>
        <a:bodyPr/>
        <a:lstStyle/>
        <a:p>
          <a:endParaRPr lang="en-ZA"/>
        </a:p>
      </dgm:t>
    </dgm:pt>
    <dgm:pt modelId="{02C6240A-9D0D-4980-811C-91585818FAC0}" type="pres">
      <dgm:prSet presAssocID="{5B5DBCE4-8A62-48AB-BCBC-06DA25E114E8}" presName="descendantArrow" presStyleCnt="0"/>
      <dgm:spPr/>
    </dgm:pt>
    <dgm:pt modelId="{45220ABA-7346-4187-819E-AD512CD63BC1}" type="pres">
      <dgm:prSet presAssocID="{F76D4126-E6DC-4425-AE2C-34FCC0AB05C1}" presName="childTextArrow" presStyleLbl="fgAccFollowNode1" presStyleIdx="4" presStyleCnt="9">
        <dgm:presLayoutVars>
          <dgm:bulletEnabled val="1"/>
        </dgm:presLayoutVars>
      </dgm:prSet>
      <dgm:spPr/>
      <dgm:t>
        <a:bodyPr/>
        <a:lstStyle/>
        <a:p>
          <a:endParaRPr lang="en-ZA"/>
        </a:p>
      </dgm:t>
    </dgm:pt>
    <dgm:pt modelId="{34EBDE93-0EDD-4939-84DE-A711D9D71AC9}" type="pres">
      <dgm:prSet presAssocID="{707C4B87-C5A2-4753-81F8-F690A2457E99}" presName="childTextArrow" presStyleLbl="fgAccFollowNode1" presStyleIdx="5" presStyleCnt="9">
        <dgm:presLayoutVars>
          <dgm:bulletEnabled val="1"/>
        </dgm:presLayoutVars>
      </dgm:prSet>
      <dgm:spPr/>
      <dgm:t>
        <a:bodyPr/>
        <a:lstStyle/>
        <a:p>
          <a:endParaRPr lang="en-ZA"/>
        </a:p>
      </dgm:t>
    </dgm:pt>
    <dgm:pt modelId="{3B229456-FA2E-47CA-9985-03CA0ACDA21A}" type="pres">
      <dgm:prSet presAssocID="{82C6449B-CF7E-4ABA-B2EC-61C323AD0064}" presName="sp" presStyleCnt="0"/>
      <dgm:spPr/>
    </dgm:pt>
    <dgm:pt modelId="{860A3020-EC04-4329-BECE-3C30858BC5C3}" type="pres">
      <dgm:prSet presAssocID="{8B21914A-5625-4B3D-AA63-3A76C145CE9F}" presName="arrowAndChildren" presStyleCnt="0"/>
      <dgm:spPr/>
    </dgm:pt>
    <dgm:pt modelId="{A10C3C0B-8917-426D-921E-349898C35289}" type="pres">
      <dgm:prSet presAssocID="{8B21914A-5625-4B3D-AA63-3A76C145CE9F}" presName="parentTextArrow" presStyleLbl="node1" presStyleIdx="1" presStyleCnt="3"/>
      <dgm:spPr/>
      <dgm:t>
        <a:bodyPr/>
        <a:lstStyle/>
        <a:p>
          <a:endParaRPr lang="en-ZA"/>
        </a:p>
      </dgm:t>
    </dgm:pt>
    <dgm:pt modelId="{49481AD2-CBAD-4E39-8D5A-25383B9F62DE}" type="pres">
      <dgm:prSet presAssocID="{8B21914A-5625-4B3D-AA63-3A76C145CE9F}" presName="arrow" presStyleLbl="node1" presStyleIdx="2" presStyleCnt="3"/>
      <dgm:spPr/>
      <dgm:t>
        <a:bodyPr/>
        <a:lstStyle/>
        <a:p>
          <a:endParaRPr lang="en-ZA"/>
        </a:p>
      </dgm:t>
    </dgm:pt>
    <dgm:pt modelId="{904F6CB2-A134-4A94-BE55-237EE85171BA}" type="pres">
      <dgm:prSet presAssocID="{8B21914A-5625-4B3D-AA63-3A76C145CE9F}" presName="descendantArrow" presStyleCnt="0"/>
      <dgm:spPr/>
    </dgm:pt>
    <dgm:pt modelId="{0CEA88D6-A472-4C70-98D4-0FBE80715B00}" type="pres">
      <dgm:prSet presAssocID="{D5B316E6-6965-49E3-888A-08E38497934C}" presName="childTextArrow" presStyleLbl="fgAccFollowNode1" presStyleIdx="6" presStyleCnt="9">
        <dgm:presLayoutVars>
          <dgm:bulletEnabled val="1"/>
        </dgm:presLayoutVars>
      </dgm:prSet>
      <dgm:spPr/>
      <dgm:t>
        <a:bodyPr/>
        <a:lstStyle/>
        <a:p>
          <a:endParaRPr lang="en-ZA"/>
        </a:p>
      </dgm:t>
    </dgm:pt>
    <dgm:pt modelId="{669276CD-4A21-490F-9C4A-294F75CFE1AC}" type="pres">
      <dgm:prSet presAssocID="{4CDCE962-68C5-456D-B350-D13CCAF57D89}" presName="childTextArrow" presStyleLbl="fgAccFollowNode1" presStyleIdx="7" presStyleCnt="9">
        <dgm:presLayoutVars>
          <dgm:bulletEnabled val="1"/>
        </dgm:presLayoutVars>
      </dgm:prSet>
      <dgm:spPr/>
      <dgm:t>
        <a:bodyPr/>
        <a:lstStyle/>
        <a:p>
          <a:endParaRPr lang="en-ZA"/>
        </a:p>
      </dgm:t>
    </dgm:pt>
    <dgm:pt modelId="{16DB0F9E-8E55-48DB-BCE1-69DC6BB60B0A}" type="pres">
      <dgm:prSet presAssocID="{5C5632BF-059A-4502-BCD6-40012113AAD9}" presName="childTextArrow" presStyleLbl="fgAccFollowNode1" presStyleIdx="8" presStyleCnt="9">
        <dgm:presLayoutVars>
          <dgm:bulletEnabled val="1"/>
        </dgm:presLayoutVars>
      </dgm:prSet>
      <dgm:spPr/>
      <dgm:t>
        <a:bodyPr/>
        <a:lstStyle/>
        <a:p>
          <a:endParaRPr lang="en-ZA"/>
        </a:p>
      </dgm:t>
    </dgm:pt>
  </dgm:ptLst>
  <dgm:cxnLst>
    <dgm:cxn modelId="{497E62C2-A7E4-4DB1-A907-7D504AE0A973}" type="presOf" srcId="{8B21914A-5625-4B3D-AA63-3A76C145CE9F}" destId="{A10C3C0B-8917-426D-921E-349898C35289}" srcOrd="0" destOrd="0" presId="urn:microsoft.com/office/officeart/2005/8/layout/process4"/>
    <dgm:cxn modelId="{8579E7D3-ED7C-4692-8EDE-5F4A7C3CF392}" type="presOf" srcId="{4CDCE962-68C5-456D-B350-D13CCAF57D89}" destId="{669276CD-4A21-490F-9C4A-294F75CFE1AC}" srcOrd="0" destOrd="0" presId="urn:microsoft.com/office/officeart/2005/8/layout/process4"/>
    <dgm:cxn modelId="{82754E54-F631-49C5-8FBC-C9FF7E490DDB}" srcId="{2F8747AE-4507-428B-AFC4-B9B47B911DFF}" destId="{639C40F6-D653-4989-986F-F48CFD04FB0A}" srcOrd="1" destOrd="0" parTransId="{F25E56DD-661C-4D65-AA29-ECAEE7FEA372}" sibTransId="{ADFDB5B5-A28C-40AD-A9EB-AC666229E1BD}"/>
    <dgm:cxn modelId="{CF96B541-16A1-45A9-BC77-C46260FFB351}" type="presOf" srcId="{639C40F6-D653-4989-986F-F48CFD04FB0A}" destId="{21E0433A-44C3-45B7-8BB6-C49C71FC01F6}" srcOrd="0" destOrd="0" presId="urn:microsoft.com/office/officeart/2005/8/layout/process4"/>
    <dgm:cxn modelId="{B3C69EF1-0EB0-47CF-829E-238CFB5301DA}" type="presOf" srcId="{44F80642-E87C-48C2-9DD1-535FEE755AC4}" destId="{01F06EF0-EACF-404F-8147-F5F1749B7B09}" srcOrd="0" destOrd="0" presId="urn:microsoft.com/office/officeart/2005/8/layout/process4"/>
    <dgm:cxn modelId="{967185F1-6136-4132-A995-5E24B1829265}" type="presOf" srcId="{D5B316E6-6965-49E3-888A-08E38497934C}" destId="{0CEA88D6-A472-4C70-98D4-0FBE80715B00}" srcOrd="0" destOrd="0" presId="urn:microsoft.com/office/officeart/2005/8/layout/process4"/>
    <dgm:cxn modelId="{16F81390-3FFE-487F-916A-33D269EA79C8}" srcId="{2F8747AE-4507-428B-AFC4-B9B47B911DFF}" destId="{66694677-9174-4435-9F5C-BDB78D17EED5}" srcOrd="3" destOrd="0" parTransId="{52A8F2E3-1CC9-4D79-A17E-99B64FFEADC5}" sibTransId="{DDB5C28F-77B4-4E0E-97CB-F1C97CB53D36}"/>
    <dgm:cxn modelId="{0FBF6884-696B-4AED-A7FB-A1D968502394}" srcId="{8B21914A-5625-4B3D-AA63-3A76C145CE9F}" destId="{5C5632BF-059A-4502-BCD6-40012113AAD9}" srcOrd="2" destOrd="0" parTransId="{8F7D58A2-964D-4B6F-B918-B1D7A4BC86A7}" sibTransId="{11473343-07F3-4482-ADDB-C775A5825607}"/>
    <dgm:cxn modelId="{5BA49C5F-D2AA-4D5D-8E1C-C23D1304C251}" type="presOf" srcId="{D0FBAF1C-6E32-437A-A284-1BA741A6ED25}" destId="{EF7F1E1E-BACF-4C99-8390-94A4B1C0C5FC}" srcOrd="0" destOrd="0" presId="urn:microsoft.com/office/officeart/2005/8/layout/process4"/>
    <dgm:cxn modelId="{E43D800C-33D8-4DCE-8DE6-C54C9A9474DE}" type="presOf" srcId="{5B5DBCE4-8A62-48AB-BCBC-06DA25E114E8}" destId="{7D2D2E76-0EBC-4641-8315-3FF97205965C}" srcOrd="1" destOrd="0" presId="urn:microsoft.com/office/officeart/2005/8/layout/process4"/>
    <dgm:cxn modelId="{1CA28519-DEB3-4609-A4C2-F55B010BE55F}" type="presOf" srcId="{8B21914A-5625-4B3D-AA63-3A76C145CE9F}" destId="{49481AD2-CBAD-4E39-8D5A-25383B9F62DE}" srcOrd="1" destOrd="0" presId="urn:microsoft.com/office/officeart/2005/8/layout/process4"/>
    <dgm:cxn modelId="{7B9EE702-3A7A-41F1-AFF2-2D77DD1EE412}" type="presOf" srcId="{66694677-9174-4435-9F5C-BDB78D17EED5}" destId="{260B484F-C72F-45EA-B4A7-90B17781C8E2}" srcOrd="0" destOrd="0" presId="urn:microsoft.com/office/officeart/2005/8/layout/process4"/>
    <dgm:cxn modelId="{0F8EFEA5-282A-4DA8-8E97-EDA26E9745BE}" type="presOf" srcId="{707C4B87-C5A2-4753-81F8-F690A2457E99}" destId="{34EBDE93-0EDD-4939-84DE-A711D9D71AC9}" srcOrd="0" destOrd="0" presId="urn:microsoft.com/office/officeart/2005/8/layout/process4"/>
    <dgm:cxn modelId="{27CBF9A0-6E47-45B8-A67A-B0A183A1484D}" srcId="{5B5DBCE4-8A62-48AB-BCBC-06DA25E114E8}" destId="{707C4B87-C5A2-4753-81F8-F690A2457E99}" srcOrd="1" destOrd="0" parTransId="{851CAD80-3202-4F14-875D-ADB0BA9A8E45}" sibTransId="{56792A9E-C950-4E63-831B-14642F077ED4}"/>
    <dgm:cxn modelId="{1DFE2AF4-4ED1-4156-BACE-EDF90E1BA89C}" srcId="{44F80642-E87C-48C2-9DD1-535FEE755AC4}" destId="{2F8747AE-4507-428B-AFC4-B9B47B911DFF}" srcOrd="2" destOrd="0" parTransId="{7AF41AAB-EDF1-48F3-8803-0F1FEC8DC303}" sibTransId="{EDC67D48-81AA-4C09-BE02-3DDD41F659EE}"/>
    <dgm:cxn modelId="{19480F97-796C-41F5-BBF6-A316E50AEB4F}" type="presOf" srcId="{3681ADD2-914F-41B0-BB7D-803FEEC23B76}" destId="{C54FEF8B-433E-45A1-9C8E-C5E93B7E23B3}" srcOrd="0" destOrd="0" presId="urn:microsoft.com/office/officeart/2005/8/layout/process4"/>
    <dgm:cxn modelId="{A5815FAF-B05B-4ED5-9E05-218BA61E5CA4}" srcId="{8B21914A-5625-4B3D-AA63-3A76C145CE9F}" destId="{D5B316E6-6965-49E3-888A-08E38497934C}" srcOrd="0" destOrd="0" parTransId="{D412A8CC-EC83-4703-9C26-A70D1F7287EA}" sibTransId="{FCBE9084-06BF-40C6-9E6A-833EA15E4D7A}"/>
    <dgm:cxn modelId="{82E1AC31-532B-4BBE-9B64-ACC0D4E4AF24}" type="presOf" srcId="{5B5DBCE4-8A62-48AB-BCBC-06DA25E114E8}" destId="{CBDFDC9D-5617-4B49-8A95-289A947CAD61}" srcOrd="0" destOrd="0" presId="urn:microsoft.com/office/officeart/2005/8/layout/process4"/>
    <dgm:cxn modelId="{BCA36097-1069-47F1-AFD8-D9AF82F12324}" srcId="{8B21914A-5625-4B3D-AA63-3A76C145CE9F}" destId="{4CDCE962-68C5-456D-B350-D13CCAF57D89}" srcOrd="1" destOrd="0" parTransId="{FA7D09BA-515C-4080-841C-5BF37D94DEF8}" sibTransId="{6CC6D3A0-04B2-4C00-9ACD-1A055AA58E36}"/>
    <dgm:cxn modelId="{F9F0C66B-FA6F-4A7A-B22F-561201271C2B}" srcId="{2F8747AE-4507-428B-AFC4-B9B47B911DFF}" destId="{D0FBAF1C-6E32-437A-A284-1BA741A6ED25}" srcOrd="2" destOrd="0" parTransId="{47CDF391-033E-4207-A910-5374B21631FC}" sibTransId="{D8350390-2FA0-41E0-9C9C-A5482D0F0262}"/>
    <dgm:cxn modelId="{678D11EA-127F-4E73-80CF-C3B04669E9FC}" type="presOf" srcId="{2F8747AE-4507-428B-AFC4-B9B47B911DFF}" destId="{B823860C-0268-4218-995A-D32B4D3D250F}" srcOrd="1" destOrd="0" presId="urn:microsoft.com/office/officeart/2005/8/layout/process4"/>
    <dgm:cxn modelId="{07D4A517-23A2-43D3-B565-8005C1B9F1B4}" srcId="{44F80642-E87C-48C2-9DD1-535FEE755AC4}" destId="{5B5DBCE4-8A62-48AB-BCBC-06DA25E114E8}" srcOrd="1" destOrd="0" parTransId="{0942E3E2-C487-4F26-B5E3-9498F8E50A98}" sibTransId="{42142610-CE98-4545-9F9B-F6BA0D4737EE}"/>
    <dgm:cxn modelId="{AFC0CDE4-0A72-4771-A72A-FB5CB8834F4C}" srcId="{5B5DBCE4-8A62-48AB-BCBC-06DA25E114E8}" destId="{F76D4126-E6DC-4425-AE2C-34FCC0AB05C1}" srcOrd="0" destOrd="0" parTransId="{87613BAF-D47B-4A23-9873-CAEFC632EAAF}" sibTransId="{2F85E255-9958-4EAA-9349-8919F62D5545}"/>
    <dgm:cxn modelId="{CF9A9558-F363-42F9-92C7-205F2052451F}" srcId="{2F8747AE-4507-428B-AFC4-B9B47B911DFF}" destId="{3681ADD2-914F-41B0-BB7D-803FEEC23B76}" srcOrd="0" destOrd="0" parTransId="{DA0A033C-4B11-47E9-82F0-AB4EC58C66CB}" sibTransId="{D3C92A5C-7EF4-456B-94F4-8FE4B452EF55}"/>
    <dgm:cxn modelId="{CFA99C57-F11A-42B2-8FB4-5368DFC7E61B}" srcId="{44F80642-E87C-48C2-9DD1-535FEE755AC4}" destId="{8B21914A-5625-4B3D-AA63-3A76C145CE9F}" srcOrd="0" destOrd="0" parTransId="{C985AB3C-0F7F-415A-BF97-AA54B1FDA534}" sibTransId="{82C6449B-CF7E-4ABA-B2EC-61C323AD0064}"/>
    <dgm:cxn modelId="{0B77501D-E699-4C18-B4BC-FBB895B479D8}" type="presOf" srcId="{F76D4126-E6DC-4425-AE2C-34FCC0AB05C1}" destId="{45220ABA-7346-4187-819E-AD512CD63BC1}" srcOrd="0" destOrd="0" presId="urn:microsoft.com/office/officeart/2005/8/layout/process4"/>
    <dgm:cxn modelId="{7A167140-236A-4B41-AD4F-AB67C6EA0F94}" type="presOf" srcId="{5C5632BF-059A-4502-BCD6-40012113AAD9}" destId="{16DB0F9E-8E55-48DB-BCE1-69DC6BB60B0A}" srcOrd="0" destOrd="0" presId="urn:microsoft.com/office/officeart/2005/8/layout/process4"/>
    <dgm:cxn modelId="{8F8D6872-DCC9-4679-8528-276BA1345984}" type="presOf" srcId="{2F8747AE-4507-428B-AFC4-B9B47B911DFF}" destId="{8434ADDE-5F06-4FC4-93BF-8E9637125C94}" srcOrd="0" destOrd="0" presId="urn:microsoft.com/office/officeart/2005/8/layout/process4"/>
    <dgm:cxn modelId="{0E07A0B8-BB54-4707-BCD6-8376075FA17D}" type="presParOf" srcId="{01F06EF0-EACF-404F-8147-F5F1749B7B09}" destId="{BF3C1EF5-4A3C-40F4-BF72-F26AAE67CA1E}" srcOrd="0" destOrd="0" presId="urn:microsoft.com/office/officeart/2005/8/layout/process4"/>
    <dgm:cxn modelId="{63C420DE-0D5D-4FBB-A257-C639316490D9}" type="presParOf" srcId="{BF3C1EF5-4A3C-40F4-BF72-F26AAE67CA1E}" destId="{8434ADDE-5F06-4FC4-93BF-8E9637125C94}" srcOrd="0" destOrd="0" presId="urn:microsoft.com/office/officeart/2005/8/layout/process4"/>
    <dgm:cxn modelId="{7CFB1AAB-C612-4E7C-A1AA-8BF790882853}" type="presParOf" srcId="{BF3C1EF5-4A3C-40F4-BF72-F26AAE67CA1E}" destId="{B823860C-0268-4218-995A-D32B4D3D250F}" srcOrd="1" destOrd="0" presId="urn:microsoft.com/office/officeart/2005/8/layout/process4"/>
    <dgm:cxn modelId="{37F2E90C-0965-4057-A06F-4B0927F57916}" type="presParOf" srcId="{BF3C1EF5-4A3C-40F4-BF72-F26AAE67CA1E}" destId="{D4F05A6A-1564-4F4D-BD05-C7D8559C322C}" srcOrd="2" destOrd="0" presId="urn:microsoft.com/office/officeart/2005/8/layout/process4"/>
    <dgm:cxn modelId="{309733B6-FF21-42EE-8183-3BA8A3F6030F}" type="presParOf" srcId="{D4F05A6A-1564-4F4D-BD05-C7D8559C322C}" destId="{C54FEF8B-433E-45A1-9C8E-C5E93B7E23B3}" srcOrd="0" destOrd="0" presId="urn:microsoft.com/office/officeart/2005/8/layout/process4"/>
    <dgm:cxn modelId="{1DB27634-031D-4632-8C6A-7D43A4B626D3}" type="presParOf" srcId="{D4F05A6A-1564-4F4D-BD05-C7D8559C322C}" destId="{21E0433A-44C3-45B7-8BB6-C49C71FC01F6}" srcOrd="1" destOrd="0" presId="urn:microsoft.com/office/officeart/2005/8/layout/process4"/>
    <dgm:cxn modelId="{DCF68997-1922-4A9D-B607-95D45B41BEDB}" type="presParOf" srcId="{D4F05A6A-1564-4F4D-BD05-C7D8559C322C}" destId="{EF7F1E1E-BACF-4C99-8390-94A4B1C0C5FC}" srcOrd="2" destOrd="0" presId="urn:microsoft.com/office/officeart/2005/8/layout/process4"/>
    <dgm:cxn modelId="{9018FF53-B059-4B68-9275-744304E9CBB7}" type="presParOf" srcId="{D4F05A6A-1564-4F4D-BD05-C7D8559C322C}" destId="{260B484F-C72F-45EA-B4A7-90B17781C8E2}" srcOrd="3" destOrd="0" presId="urn:microsoft.com/office/officeart/2005/8/layout/process4"/>
    <dgm:cxn modelId="{91F7906B-A7C0-48DE-8FBF-35A81D27C3ED}" type="presParOf" srcId="{01F06EF0-EACF-404F-8147-F5F1749B7B09}" destId="{AD7CF8A8-FCD1-4FA8-9B9D-FC16FE864EFB}" srcOrd="1" destOrd="0" presId="urn:microsoft.com/office/officeart/2005/8/layout/process4"/>
    <dgm:cxn modelId="{9331B940-42FE-46C0-A5CA-D74B73E19CA9}" type="presParOf" srcId="{01F06EF0-EACF-404F-8147-F5F1749B7B09}" destId="{B68A75DB-610A-4359-9B64-24CBDF80484C}" srcOrd="2" destOrd="0" presId="urn:microsoft.com/office/officeart/2005/8/layout/process4"/>
    <dgm:cxn modelId="{9DFE4AEF-7B6D-4908-9B32-8DEB6511319D}" type="presParOf" srcId="{B68A75DB-610A-4359-9B64-24CBDF80484C}" destId="{CBDFDC9D-5617-4B49-8A95-289A947CAD61}" srcOrd="0" destOrd="0" presId="urn:microsoft.com/office/officeart/2005/8/layout/process4"/>
    <dgm:cxn modelId="{4D1BDE61-ABCF-4D63-A62B-F438A3786AA7}" type="presParOf" srcId="{B68A75DB-610A-4359-9B64-24CBDF80484C}" destId="{7D2D2E76-0EBC-4641-8315-3FF97205965C}" srcOrd="1" destOrd="0" presId="urn:microsoft.com/office/officeart/2005/8/layout/process4"/>
    <dgm:cxn modelId="{E702AE59-5A12-4291-AD70-32E72D18EBD9}" type="presParOf" srcId="{B68A75DB-610A-4359-9B64-24CBDF80484C}" destId="{02C6240A-9D0D-4980-811C-91585818FAC0}" srcOrd="2" destOrd="0" presId="urn:microsoft.com/office/officeart/2005/8/layout/process4"/>
    <dgm:cxn modelId="{1C9CDFAB-A6BF-4895-8DD2-AA17B9775863}" type="presParOf" srcId="{02C6240A-9D0D-4980-811C-91585818FAC0}" destId="{45220ABA-7346-4187-819E-AD512CD63BC1}" srcOrd="0" destOrd="0" presId="urn:microsoft.com/office/officeart/2005/8/layout/process4"/>
    <dgm:cxn modelId="{9FF64A04-3FD8-4800-A78E-0CC84C70BBA8}" type="presParOf" srcId="{02C6240A-9D0D-4980-811C-91585818FAC0}" destId="{34EBDE93-0EDD-4939-84DE-A711D9D71AC9}" srcOrd="1" destOrd="0" presId="urn:microsoft.com/office/officeart/2005/8/layout/process4"/>
    <dgm:cxn modelId="{38B27741-C5E8-4040-845E-9B185DFBC9B5}" type="presParOf" srcId="{01F06EF0-EACF-404F-8147-F5F1749B7B09}" destId="{3B229456-FA2E-47CA-9985-03CA0ACDA21A}" srcOrd="3" destOrd="0" presId="urn:microsoft.com/office/officeart/2005/8/layout/process4"/>
    <dgm:cxn modelId="{A9EFEAE5-1E72-4943-8848-B74DB5168AE0}" type="presParOf" srcId="{01F06EF0-EACF-404F-8147-F5F1749B7B09}" destId="{860A3020-EC04-4329-BECE-3C30858BC5C3}" srcOrd="4" destOrd="0" presId="urn:microsoft.com/office/officeart/2005/8/layout/process4"/>
    <dgm:cxn modelId="{CA6E509F-E45F-4C22-8038-F820CDE84425}" type="presParOf" srcId="{860A3020-EC04-4329-BECE-3C30858BC5C3}" destId="{A10C3C0B-8917-426D-921E-349898C35289}" srcOrd="0" destOrd="0" presId="urn:microsoft.com/office/officeart/2005/8/layout/process4"/>
    <dgm:cxn modelId="{CAF89C0D-0B14-46CB-92DF-6731FBBA767A}" type="presParOf" srcId="{860A3020-EC04-4329-BECE-3C30858BC5C3}" destId="{49481AD2-CBAD-4E39-8D5A-25383B9F62DE}" srcOrd="1" destOrd="0" presId="urn:microsoft.com/office/officeart/2005/8/layout/process4"/>
    <dgm:cxn modelId="{6015BE8E-8DFF-4D65-A6C9-AE18169E01E9}" type="presParOf" srcId="{860A3020-EC04-4329-BECE-3C30858BC5C3}" destId="{904F6CB2-A134-4A94-BE55-237EE85171BA}" srcOrd="2" destOrd="0" presId="urn:microsoft.com/office/officeart/2005/8/layout/process4"/>
    <dgm:cxn modelId="{56EA6962-135A-4939-9F9C-3D67B585D399}" type="presParOf" srcId="{904F6CB2-A134-4A94-BE55-237EE85171BA}" destId="{0CEA88D6-A472-4C70-98D4-0FBE80715B00}" srcOrd="0" destOrd="0" presId="urn:microsoft.com/office/officeart/2005/8/layout/process4"/>
    <dgm:cxn modelId="{55607F5F-495F-41CE-8BE0-81A0AB701E1A}" type="presParOf" srcId="{904F6CB2-A134-4A94-BE55-237EE85171BA}" destId="{669276CD-4A21-490F-9C4A-294F75CFE1AC}" srcOrd="1" destOrd="0" presId="urn:microsoft.com/office/officeart/2005/8/layout/process4"/>
    <dgm:cxn modelId="{B56FEE78-BC4B-40AE-889C-6181F847D342}" type="presParOf" srcId="{904F6CB2-A134-4A94-BE55-237EE85171BA}" destId="{16DB0F9E-8E55-48DB-BCE1-69DC6BB60B0A}" srcOrd="2"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defTabSz="914363" fontAlgn="auto">
              <a:spcBef>
                <a:spcPts val="0"/>
              </a:spcBef>
              <a:spcAft>
                <a:spcPts val="0"/>
              </a:spcAft>
              <a:defRPr sz="1200">
                <a:latin typeface="Segoe UI" pitchFamily="34" charset="0"/>
              </a:defRPr>
            </a:lvl1pPr>
          </a:lstStyle>
          <a:p>
            <a:pPr>
              <a:defRPr/>
            </a:pPr>
            <a:r>
              <a:rPr lang="en-US"/>
              <a:t>PDC 2009</a:t>
            </a:r>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defTabSz="914363" fontAlgn="auto">
              <a:spcBef>
                <a:spcPts val="0"/>
              </a:spcBef>
              <a:spcAft>
                <a:spcPts val="0"/>
              </a:spcAft>
              <a:defRPr sz="1200">
                <a:latin typeface="Segoe UI" pitchFamily="34" charset="0"/>
              </a:defRPr>
            </a:lvl1pPr>
          </a:lstStyle>
          <a:p>
            <a:pPr>
              <a:defRPr/>
            </a:pPr>
            <a:fld id="{FE74A752-FDF1-4388-AC2C-14329A6C3AED}" type="datetimeFigureOut">
              <a:rPr lang="en-US"/>
              <a:pPr>
                <a:defRPr/>
              </a:pPr>
              <a:t>10/14/2011</a:t>
            </a:fld>
            <a:endParaRPr lang="en-US" dirty="0"/>
          </a:p>
        </p:txBody>
      </p:sp>
      <p:sp>
        <p:nvSpPr>
          <p:cNvPr id="4" name="Footer Placeholder 3"/>
          <p:cNvSpPr>
            <a:spLocks noGrp="1"/>
          </p:cNvSpPr>
          <p:nvPr>
            <p:ph type="ftr" sz="quarter" idx="2"/>
          </p:nvPr>
        </p:nvSpPr>
        <p:spPr>
          <a:xfrm>
            <a:off x="0" y="8829675"/>
            <a:ext cx="6386513" cy="465138"/>
          </a:xfrm>
          <a:prstGeom prst="rect">
            <a:avLst/>
          </a:prstGeom>
        </p:spPr>
        <p:txBody>
          <a:bodyPr vert="horz" lIns="93177" tIns="46589" rIns="93177" bIns="46589" rtlCol="0" anchor="b"/>
          <a:lstStyle>
            <a:lvl1pPr algn="l" defTabSz="914363" fontAlgn="auto">
              <a:spcBef>
                <a:spcPts val="0"/>
              </a:spcBef>
              <a:spcAft>
                <a:spcPts val="0"/>
              </a:spcAft>
              <a:defRPr sz="500">
                <a:solidFill>
                  <a:srgbClr val="000000"/>
                </a:solidFill>
                <a:latin typeface="Segoe UI" pitchFamily="34" charset="0"/>
              </a:defRPr>
            </a:lvl1pPr>
          </a:lstStyle>
          <a:p>
            <a:pPr>
              <a:defRPr/>
            </a:pPr>
            <a:r>
              <a:rPr lang="en-US"/>
              <a:t>© 2009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386513" y="8829675"/>
            <a:ext cx="622300" cy="465138"/>
          </a:xfrm>
          <a:prstGeom prst="rect">
            <a:avLst/>
          </a:prstGeom>
        </p:spPr>
        <p:txBody>
          <a:bodyPr vert="horz" lIns="93177" tIns="46589" rIns="93177" bIns="46589" rtlCol="0" anchor="b"/>
          <a:lstStyle>
            <a:lvl1pPr algn="r" defTabSz="914363" fontAlgn="auto">
              <a:spcBef>
                <a:spcPts val="0"/>
              </a:spcBef>
              <a:spcAft>
                <a:spcPts val="0"/>
              </a:spcAft>
              <a:defRPr sz="1200">
                <a:latin typeface="Segoe UI" pitchFamily="34" charset="0"/>
              </a:defRPr>
            </a:lvl1pPr>
          </a:lstStyle>
          <a:p>
            <a:pPr>
              <a:defRPr/>
            </a:pPr>
            <a:fld id="{E5AF44AF-39D3-4813-A613-1C53941682B6}"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defTabSz="914363" fontAlgn="auto">
              <a:spcBef>
                <a:spcPts val="0"/>
              </a:spcBef>
              <a:spcAft>
                <a:spcPts val="0"/>
              </a:spcAft>
              <a:defRPr sz="1200">
                <a:latin typeface="Segoe UI" pitchFamily="34" charset="0"/>
              </a:defRPr>
            </a:lvl1pPr>
          </a:lstStyle>
          <a:p>
            <a:pPr>
              <a:defRPr/>
            </a:pPr>
            <a:r>
              <a:rPr lang="en-US"/>
              <a:t>PDC 2009</a:t>
            </a:r>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defTabSz="914363" fontAlgn="auto">
              <a:spcBef>
                <a:spcPts val="0"/>
              </a:spcBef>
              <a:spcAft>
                <a:spcPts val="0"/>
              </a:spcAft>
              <a:defRPr sz="1200">
                <a:latin typeface="Segoe UI" pitchFamily="34" charset="0"/>
              </a:defRPr>
            </a:lvl1pPr>
          </a:lstStyle>
          <a:p>
            <a:pPr>
              <a:defRPr/>
            </a:pPr>
            <a:fld id="{8D73A6F9-9C09-4B18-84D1-67ADB3AAE739}" type="datetimeFigureOut">
              <a:rPr lang="en-US"/>
              <a:pPr>
                <a:defRPr/>
              </a:pPr>
              <a:t>10/14/2011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829675"/>
            <a:ext cx="6308725" cy="465138"/>
          </a:xfrm>
          <a:prstGeom prst="rect">
            <a:avLst/>
          </a:prstGeom>
        </p:spPr>
        <p:txBody>
          <a:bodyPr vert="horz" lIns="93177" tIns="46589" rIns="93177" bIns="46589" rtlCol="0" anchor="b"/>
          <a:lstStyle>
            <a:lvl1pPr algn="l" defTabSz="914363" fontAlgn="auto">
              <a:spcBef>
                <a:spcPts val="0"/>
              </a:spcBef>
              <a:spcAft>
                <a:spcPts val="0"/>
              </a:spcAft>
              <a:defRPr sz="500">
                <a:solidFill>
                  <a:srgbClr val="000000"/>
                </a:solidFill>
                <a:latin typeface="Segoe UI" pitchFamily="34" charset="0"/>
              </a:defRPr>
            </a:lvl1pPr>
          </a:lstStyle>
          <a:p>
            <a:pPr>
              <a:defRPr/>
            </a:pPr>
            <a:r>
              <a:rPr lang="en-US"/>
              <a:t>© 2009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308725" y="8829675"/>
            <a:ext cx="700088" cy="465138"/>
          </a:xfrm>
          <a:prstGeom prst="rect">
            <a:avLst/>
          </a:prstGeom>
        </p:spPr>
        <p:txBody>
          <a:bodyPr vert="horz" lIns="93177" tIns="46589" rIns="93177" bIns="46589" rtlCol="0" anchor="b"/>
          <a:lstStyle>
            <a:lvl1pPr algn="r" defTabSz="914363" fontAlgn="auto">
              <a:spcBef>
                <a:spcPts val="0"/>
              </a:spcBef>
              <a:spcAft>
                <a:spcPts val="0"/>
              </a:spcAft>
              <a:defRPr sz="1200">
                <a:latin typeface="Segoe UI" pitchFamily="34" charset="0"/>
              </a:defRPr>
            </a:lvl1pPr>
          </a:lstStyle>
          <a:p>
            <a:pPr>
              <a:defRPr/>
            </a:pPr>
            <a:fld id="{6B1ED945-E4FE-4FB5-8515-42068D6684B1}"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912813" rtl="0" eaLnBrk="0" fontAlgn="base" hangingPunct="0">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UI" pitchFamily="34" charset="0"/>
        <a:ea typeface="+mn-ea"/>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UI" pitchFamily="34" charset="0"/>
        <a:ea typeface="+mn-ea"/>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UI" pitchFamily="34" charset="0"/>
        <a:ea typeface="+mn-ea"/>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1987"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defTabSz="930275"/>
            <a:fld id="{671ABC4E-3CA3-45F9-9758-BFCAE6A3B3FC}" type="slidenum">
              <a:rPr lang="en-US" sz="1200">
                <a:latin typeface="Segoe UI" pitchFamily="34" charset="0"/>
              </a:rPr>
              <a:pPr algn="r" defTabSz="930275"/>
              <a:t>8</a:t>
            </a:fld>
            <a:endParaRPr lang="en-US" sz="1200">
              <a:latin typeface="Segoe U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p:spPr>
      </p:sp>
      <p:sp>
        <p:nvSpPr>
          <p:cNvPr id="161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1796"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defTabSz="930275"/>
            <a:fld id="{AA29AF9B-D4CF-4D89-BEAC-097D76243853}" type="slidenum">
              <a:rPr lang="en-US" sz="1200">
                <a:latin typeface="Segoe UI" pitchFamily="34" charset="0"/>
              </a:rPr>
              <a:pPr algn="r" defTabSz="930275"/>
              <a:t>27</a:t>
            </a:fld>
            <a:endParaRPr lang="en-US" sz="1200">
              <a:latin typeface="Segoe U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Image Placeholder 1"/>
          <p:cNvSpPr>
            <a:spLocks noGrp="1" noRot="1" noChangeAspect="1" noTextEdit="1"/>
          </p:cNvSpPr>
          <p:nvPr>
            <p:ph type="sldImg"/>
          </p:nvPr>
        </p:nvSpPr>
        <p:spPr bwMode="auto">
          <a:noFill/>
          <a:ln>
            <a:solidFill>
              <a:srgbClr val="000000"/>
            </a:solidFill>
            <a:miter lim="800000"/>
            <a:headEnd/>
            <a:tailEnd/>
          </a:ln>
        </p:spPr>
      </p:sp>
      <p:sp>
        <p:nvSpPr>
          <p:cNvPr id="197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7636"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0E721167-8400-4D3C-BE9E-1EE395ADF22E}" type="slidenum">
              <a:rPr lang="en-US" sz="1200">
                <a:latin typeface="Segoe UI" pitchFamily="34" charset="0"/>
              </a:rPr>
              <a:pPr algn="r"/>
              <a:t>34</a:t>
            </a:fld>
            <a:endParaRPr lang="en-US" sz="1200">
              <a:latin typeface="Segoe U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p:cNvSpPr>
            <a:spLocks noGrp="1" noRot="1" noChangeAspect="1" noTextEdit="1"/>
          </p:cNvSpPr>
          <p:nvPr>
            <p:ph type="sldImg"/>
          </p:nvPr>
        </p:nvSpPr>
        <p:spPr bwMode="auto">
          <a:noFill/>
          <a:ln>
            <a:solidFill>
              <a:srgbClr val="000000"/>
            </a:solidFill>
            <a:miter lim="800000"/>
            <a:headEnd/>
            <a:tailEnd/>
          </a:ln>
        </p:spPr>
      </p:sp>
      <p:sp>
        <p:nvSpPr>
          <p:cNvPr id="199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9684"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E91BE1CF-81DE-4235-86D1-FF08739DE0CC}" type="slidenum">
              <a:rPr lang="en-US" sz="1200">
                <a:latin typeface="Segoe UI" pitchFamily="34" charset="0"/>
              </a:rPr>
              <a:pPr algn="r"/>
              <a:t>35</a:t>
            </a:fld>
            <a:endParaRPr lang="en-US" sz="1200">
              <a:latin typeface="Segoe U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bwMode="auto">
          <a:noFill/>
          <a:ln>
            <a:solidFill>
              <a:srgbClr val="000000"/>
            </a:solidFill>
            <a:miter lim="800000"/>
            <a:headEnd/>
            <a:tailEnd/>
          </a:ln>
        </p:spPr>
      </p:sp>
      <p:sp>
        <p:nvSpPr>
          <p:cNvPr id="188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8420"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20548652-E511-4ADB-8913-C046284CD0F4}" type="slidenum">
              <a:rPr lang="en-US" sz="1200">
                <a:latin typeface="Segoe UI" pitchFamily="34" charset="0"/>
              </a:rPr>
              <a:pPr algn="r"/>
              <a:t>39</a:t>
            </a:fld>
            <a:endParaRPr lang="en-US" sz="1200">
              <a:latin typeface="Segoe U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bwMode="auto">
          <a:noFill/>
          <a:ln>
            <a:solidFill>
              <a:srgbClr val="000000"/>
            </a:solidFill>
            <a:miter lim="800000"/>
            <a:headEnd/>
            <a:tailEnd/>
          </a:ln>
        </p:spPr>
      </p:sp>
      <p:sp>
        <p:nvSpPr>
          <p:cNvPr id="210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0948"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396FB180-9575-4396-AF52-2325472AECBA}" type="slidenum">
              <a:rPr lang="en-US" sz="1200">
                <a:latin typeface="Segoe UI" pitchFamily="34" charset="0"/>
              </a:rPr>
              <a:pPr algn="r"/>
              <a:t>43</a:t>
            </a:fld>
            <a:endParaRPr lang="en-US" sz="1200">
              <a:latin typeface="Segoe U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lide Image Placeholder 1"/>
          <p:cNvSpPr>
            <a:spLocks noGrp="1" noRot="1" noChangeAspect="1" noTextEdit="1"/>
          </p:cNvSpPr>
          <p:nvPr>
            <p:ph type="sldImg"/>
          </p:nvPr>
        </p:nvSpPr>
        <p:spPr bwMode="auto">
          <a:noFill/>
          <a:ln>
            <a:solidFill>
              <a:srgbClr val="000000"/>
            </a:solidFill>
            <a:miter lim="800000"/>
            <a:headEnd/>
            <a:tailEnd/>
          </a:ln>
        </p:spPr>
      </p:sp>
      <p:sp>
        <p:nvSpPr>
          <p:cNvPr id="203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3780"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ECA451C3-748B-468A-840F-D6214D97ABC2}" type="slidenum">
              <a:rPr lang="en-US" sz="1200">
                <a:latin typeface="Segoe UI" pitchFamily="34" charset="0"/>
              </a:rPr>
              <a:pPr algn="r"/>
              <a:t>47</a:t>
            </a:fld>
            <a:endParaRPr lang="en-US" sz="1200">
              <a:latin typeface="Segoe U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bwMode="auto">
          <a:noFill/>
          <a:ln>
            <a:solidFill>
              <a:srgbClr val="000000"/>
            </a:solidFill>
            <a:miter lim="800000"/>
            <a:headEnd/>
            <a:tailEnd/>
          </a:ln>
        </p:spPr>
      </p:sp>
      <p:sp>
        <p:nvSpPr>
          <p:cNvPr id="194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64" name="Slide Number Placeholder 3"/>
          <p:cNvSpPr txBox="1">
            <a:spLocks noGrp="1"/>
          </p:cNvSpPr>
          <p:nvPr/>
        </p:nvSpPr>
        <p:spPr bwMode="auto">
          <a:xfrm>
            <a:off x="6308725" y="8829675"/>
            <a:ext cx="700088" cy="465138"/>
          </a:xfrm>
          <a:prstGeom prst="rect">
            <a:avLst/>
          </a:prstGeom>
          <a:noFill/>
          <a:ln w="9525">
            <a:noFill/>
            <a:miter lim="800000"/>
            <a:headEnd/>
            <a:tailEnd/>
          </a:ln>
        </p:spPr>
        <p:txBody>
          <a:bodyPr lIns="93177" tIns="46589" rIns="93177" bIns="46589" anchor="b"/>
          <a:lstStyle/>
          <a:p>
            <a:pPr algn="r"/>
            <a:fld id="{CFECBA01-FB42-45EF-8B90-DB4CDD4F5FB3}" type="slidenum">
              <a:rPr lang="en-US" sz="1200">
                <a:latin typeface="Segoe UI" pitchFamily="34" charset="0"/>
              </a:rPr>
              <a:pPr algn="r"/>
              <a:t>58</a:t>
            </a:fld>
            <a:endParaRPr lang="en-US" sz="1200">
              <a:latin typeface="Segoe U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2" descr="\\SERVER3\Restrict\FTP_Root\Clients\White_Whale\5-10153_PDC_Breakout_Support_11-15\Template\Artwork\pdc_logo.png"/>
          <p:cNvPicPr>
            <a:picLocks noChangeAspect="1" noChangeArrowheads="1"/>
          </p:cNvPicPr>
          <p:nvPr userDrawn="1"/>
        </p:nvPicPr>
        <p:blipFill>
          <a:blip r:embed="rId2"/>
          <a:srcRect/>
          <a:stretch>
            <a:fillRect/>
          </a:stretch>
        </p:blipFill>
        <p:spPr bwMode="auto">
          <a:xfrm>
            <a:off x="7162800" y="6350000"/>
            <a:ext cx="1600200" cy="371475"/>
          </a:xfrm>
          <a:prstGeom prst="rect">
            <a:avLst/>
          </a:prstGeom>
          <a:noFill/>
          <a:ln w="9525">
            <a:noFill/>
            <a:miter lim="800000"/>
            <a:headEnd/>
            <a:tailEnd/>
          </a:ln>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730249" y="3792538"/>
            <a:ext cx="7681914"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6" name="Text Placeholder 5"/>
          <p:cNvSpPr>
            <a:spLocks noGrp="1"/>
          </p:cNvSpPr>
          <p:nvPr>
            <p:ph type="body" sz="quarter" idx="10"/>
          </p:nvPr>
        </p:nvSpPr>
        <p:spPr>
          <a:xfrm>
            <a:off x="381000" y="323850"/>
            <a:ext cx="2712244" cy="276999"/>
          </a:xfrm>
        </p:spPr>
        <p:txBody>
          <a:bodyPr/>
          <a:lstStyle>
            <a:lvl1pPr marL="0" indent="0">
              <a:buNone/>
              <a:defRPr sz="2000" baseline="0"/>
            </a:lvl1pPr>
          </a:lstStyle>
          <a:p>
            <a:pPr lvl="0"/>
            <a:r>
              <a:rPr lang="en-US" dirty="0" smtClean="0"/>
              <a:t>Click to edit Master text styles</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 Future Content">
    <p:spTree>
      <p:nvGrpSpPr>
        <p:cNvPr id="1" name=""/>
        <p:cNvGrpSpPr/>
        <p:nvPr/>
      </p:nvGrpSpPr>
      <p:grpSpPr>
        <a:xfrm>
          <a:off x="0" y="0"/>
          <a:ext cx="0" cy="0"/>
          <a:chOff x="0" y="0"/>
          <a:chExt cx="0" cy="0"/>
        </a:xfrm>
      </p:grpSpPr>
      <p:sp>
        <p:nvSpPr>
          <p:cNvPr id="4" name="TextBox 3"/>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
        <p:nvSpPr>
          <p:cNvPr id="2" name="Title 1"/>
          <p:cNvSpPr>
            <a:spLocks noGrp="1"/>
          </p:cNvSpPr>
          <p:nvPr>
            <p:ph type="title"/>
          </p:nvPr>
        </p:nvSpPr>
        <p:spPr>
          <a:xfrm>
            <a:off x="381000" y="32385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Title and Content_Future content">
    <p:spTree>
      <p:nvGrpSpPr>
        <p:cNvPr id="1" name=""/>
        <p:cNvGrpSpPr/>
        <p:nvPr/>
      </p:nvGrpSpPr>
      <p:grpSpPr>
        <a:xfrm>
          <a:off x="0" y="0"/>
          <a:ext cx="0" cy="0"/>
          <a:chOff x="0" y="0"/>
          <a:chExt cx="0" cy="0"/>
        </a:xfrm>
      </p:grpSpPr>
      <p:sp>
        <p:nvSpPr>
          <p:cNvPr id="4" name="TextBox 3"/>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_Future Content">
    <p:spTree>
      <p:nvGrpSpPr>
        <p:cNvPr id="1" name=""/>
        <p:cNvGrpSpPr/>
        <p:nvPr/>
      </p:nvGrpSpPr>
      <p:grpSpPr>
        <a:xfrm>
          <a:off x="0" y="0"/>
          <a:ext cx="0" cy="0"/>
          <a:chOff x="0" y="0"/>
          <a:chExt cx="0" cy="0"/>
        </a:xfrm>
      </p:grpSpPr>
      <p:sp>
        <p:nvSpPr>
          <p:cNvPr id="5" name="TextBox 4"/>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_Future Content">
    <p:spTree>
      <p:nvGrpSpPr>
        <p:cNvPr id="1" name=""/>
        <p:cNvGrpSpPr/>
        <p:nvPr/>
      </p:nvGrpSpPr>
      <p:grpSpPr>
        <a:xfrm>
          <a:off x="0" y="0"/>
          <a:ext cx="0" cy="0"/>
          <a:chOff x="0" y="0"/>
          <a:chExt cx="0" cy="0"/>
        </a:xfrm>
      </p:grpSpPr>
      <p:sp>
        <p:nvSpPr>
          <p:cNvPr id="7" name="TextBox 6"/>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_Future Content">
    <p:spTree>
      <p:nvGrpSpPr>
        <p:cNvPr id="1" name=""/>
        <p:cNvGrpSpPr/>
        <p:nvPr/>
      </p:nvGrpSpPr>
      <p:grpSpPr>
        <a:xfrm>
          <a:off x="0" y="0"/>
          <a:ext cx="0" cy="0"/>
          <a:chOff x="0" y="0"/>
          <a:chExt cx="0" cy="0"/>
        </a:xfrm>
      </p:grpSpPr>
      <p:sp>
        <p:nvSpPr>
          <p:cNvPr id="3" name="TextBox 2"/>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_Future Content">
    <p:spTree>
      <p:nvGrpSpPr>
        <p:cNvPr id="1" name=""/>
        <p:cNvGrpSpPr/>
        <p:nvPr/>
      </p:nvGrpSpPr>
      <p:grpSpPr>
        <a:xfrm>
          <a:off x="0" y="0"/>
          <a:ext cx="0" cy="0"/>
          <a:chOff x="0" y="0"/>
          <a:chExt cx="0" cy="0"/>
        </a:xfrm>
      </p:grpSpPr>
      <p:sp>
        <p:nvSpPr>
          <p:cNvPr id="2" name="TextBox 1"/>
          <p:cNvSpPr txBox="1"/>
          <p:nvPr userDrawn="1"/>
        </p:nvSpPr>
        <p:spPr>
          <a:xfrm>
            <a:off x="7924800" y="0"/>
            <a:ext cx="1219200" cy="323850"/>
          </a:xfrm>
          <a:prstGeom prst="rect">
            <a:avLst/>
          </a:prstGeom>
          <a:noFill/>
        </p:spPr>
        <p:txBody>
          <a:bodyPr>
            <a:spAutoFit/>
          </a:bodyPr>
          <a:lstStyle/>
          <a:p>
            <a:pPr defTabSz="914363" fontAlgn="auto">
              <a:spcBef>
                <a:spcPts val="0"/>
              </a:spcBef>
              <a:spcAft>
                <a:spcPts val="0"/>
              </a:spcAft>
              <a:buClr>
                <a:schemeClr val="bg1"/>
              </a:buClr>
              <a:buFont typeface="Calibri" pitchFamily="34" charset="0"/>
              <a:buNone/>
              <a:defRPr/>
            </a:pPr>
            <a:r>
              <a:rPr lang="en-US" sz="1500" b="1" dirty="0">
                <a:solidFill>
                  <a:srgbClr val="CDD5E1"/>
                </a:solidFill>
                <a:latin typeface="+mn-lt"/>
              </a:rPr>
              <a:t>&gt;&gt;FUTURE</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randing Slide">
    <p:spTree>
      <p:nvGrpSpPr>
        <p:cNvPr id="1" name=""/>
        <p:cNvGrpSpPr/>
        <p:nvPr/>
      </p:nvGrpSpPr>
      <p:grpSpPr>
        <a:xfrm>
          <a:off x="0" y="0"/>
          <a:ext cx="0" cy="0"/>
          <a:chOff x="0" y="0"/>
          <a:chExt cx="0" cy="0"/>
        </a:xfrm>
      </p:grpSpPr>
      <p:pic>
        <p:nvPicPr>
          <p:cNvPr id="2" name="Picture 2" descr="Microsoft logo and tagline"/>
          <p:cNvPicPr>
            <a:picLocks noChangeArrowheads="1"/>
          </p:cNvPicPr>
          <p:nvPr userDrawn="1"/>
        </p:nvPicPr>
        <p:blipFill>
          <a:blip r:embed="rId2"/>
          <a:srcRect/>
          <a:stretch>
            <a:fillRect/>
          </a:stretch>
        </p:blipFill>
        <p:spPr bwMode="black">
          <a:xfrm>
            <a:off x="2274888" y="2895600"/>
            <a:ext cx="4594225" cy="990600"/>
          </a:xfrm>
          <a:prstGeom prst="rect">
            <a:avLst/>
          </a:prstGeom>
          <a:noFill/>
          <a:ln w="9525">
            <a:noFill/>
            <a:miter lim="800000"/>
            <a:headEnd/>
            <a:tailEnd/>
          </a:ln>
        </p:spPr>
      </p:pic>
      <p:pic>
        <p:nvPicPr>
          <p:cNvPr id="3" name="Picture 3" descr="PDClogo_info.png"/>
          <p:cNvPicPr>
            <a:picLocks noChangeAspect="1"/>
          </p:cNvPicPr>
          <p:nvPr userDrawn="1"/>
        </p:nvPicPr>
        <p:blipFill>
          <a:blip r:embed="rId3"/>
          <a:srcRect/>
          <a:stretch>
            <a:fillRect/>
          </a:stretch>
        </p:blipFill>
        <p:spPr bwMode="auto">
          <a:xfrm>
            <a:off x="7010400" y="228600"/>
            <a:ext cx="1771650" cy="590550"/>
          </a:xfrm>
          <a:prstGeom prst="rect">
            <a:avLst/>
          </a:prstGeom>
          <a:noFill/>
          <a:ln w="9525">
            <a:noFill/>
            <a:miter lim="800000"/>
            <a:headEnd/>
            <a:tailEnd/>
          </a:ln>
        </p:spPr>
      </p:pic>
      <p:sp>
        <p:nvSpPr>
          <p:cNvPr id="4" name="Text Box 3"/>
          <p:cNvSpPr txBox="1">
            <a:spLocks noChangeArrowheads="1"/>
          </p:cNvSpPr>
          <p:nvPr userDrawn="1"/>
        </p:nvSpPr>
        <p:spPr bwMode="blackWhite">
          <a:xfrm>
            <a:off x="381000" y="6248400"/>
            <a:ext cx="8382000" cy="523875"/>
          </a:xfrm>
          <a:prstGeom prst="rect">
            <a:avLst/>
          </a:prstGeom>
          <a:noFill/>
          <a:ln w="12700">
            <a:noFill/>
            <a:miter lim="800000"/>
            <a:headEnd type="none" w="sm" len="sm"/>
            <a:tailEnd type="none" w="sm" len="sm"/>
          </a:ln>
        </p:spPr>
        <p:txBody>
          <a:bodyPr lIns="91425" tIns="45713" rIns="91425" bIns="45713">
            <a:spAutoFit/>
          </a:bodyPr>
          <a:lstStyle/>
          <a:p>
            <a:pPr eaLnBrk="0" fontAlgn="auto" hangingPunct="0">
              <a:spcBef>
                <a:spcPts val="0"/>
              </a:spcBef>
              <a:spcAft>
                <a:spcPts val="0"/>
              </a:spcAft>
              <a:defRPr/>
            </a:pPr>
            <a:r>
              <a:rPr lang="en-US" sz="700" dirty="0">
                <a:latin typeface="Segoe UI" pitchFamily="34" charset="0"/>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eaLnBrk="0" fontAlgn="auto" hangingPunct="0">
              <a:spcBef>
                <a:spcPts val="0"/>
              </a:spcBef>
              <a:spcAft>
                <a:spcPts val="0"/>
              </a:spcAft>
              <a:defRPr/>
            </a:pPr>
            <a:r>
              <a:rPr lang="en-US" sz="700" dirty="0">
                <a:latin typeface="Segoe UI" pitchFamily="34" charset="0"/>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pic>
        <p:nvPicPr>
          <p:cNvPr id="5" name="Picture 2" descr="\\SERVER3\Restrict\FTP_Root\Clients\White_Whale\5-10153_PDC_Breakout_Support_11-15\Template\Artwork\pdc_logo.png"/>
          <p:cNvPicPr>
            <a:picLocks noChangeAspect="1" noChangeArrowheads="1"/>
          </p:cNvPicPr>
          <p:nvPr userDrawn="1"/>
        </p:nvPicPr>
        <p:blipFill>
          <a:blip r:embed="rId2"/>
          <a:srcRect/>
          <a:stretch>
            <a:fillRect/>
          </a:stretch>
        </p:blipFill>
        <p:spPr bwMode="auto">
          <a:xfrm>
            <a:off x="7162800" y="6350000"/>
            <a:ext cx="1600200" cy="371475"/>
          </a:xfrm>
          <a:prstGeom prst="rect">
            <a:avLst/>
          </a:prstGeom>
          <a:noFill/>
          <a:ln w="9525">
            <a:noFill/>
            <a:miter lim="800000"/>
            <a:headEnd/>
            <a:tailEnd/>
          </a:ln>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1368955" y="3792538"/>
            <a:ext cx="7043208"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7200" b="1" i="1" u="none" strike="noStrike" kern="1200" cap="none" spc="-642" normalizeH="0" baseline="0" noProof="0" dirty="0" smtClean="0">
                <a:ln w="11430"/>
                <a:solidFill>
                  <a:schemeClr val="accent3"/>
                </a:solidFill>
                <a:effectLst/>
                <a:uLnTx/>
                <a:uFillTx/>
                <a:latin typeface="+mj-lt"/>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lvl1pPr>
              <a:defRPr sz="4000"/>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 With Logos">
    <p:spTree>
      <p:nvGrpSpPr>
        <p:cNvPr id="1" name=""/>
        <p:cNvGrpSpPr/>
        <p:nvPr/>
      </p:nvGrpSpPr>
      <p:grpSpPr>
        <a:xfrm>
          <a:off x="0" y="0"/>
          <a:ext cx="0" cy="0"/>
          <a:chOff x="0" y="0"/>
          <a:chExt cx="0" cy="0"/>
        </a:xfrm>
      </p:grpSpPr>
      <p:sp>
        <p:nvSpPr>
          <p:cNvPr id="5" name="Snip Single Corner Rectangle 5"/>
          <p:cNvSpPr/>
          <p:nvPr userDrawn="1"/>
        </p:nvSpPr>
        <p:spPr>
          <a:xfrm rot="16200000">
            <a:off x="6324600" y="2514600"/>
            <a:ext cx="2667000" cy="2971800"/>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dirty="0"/>
          </a:p>
        </p:txBody>
      </p:sp>
      <p:cxnSp>
        <p:nvCxnSpPr>
          <p:cNvPr id="6" name="Straight Connector 7"/>
          <p:cNvCxnSpPr/>
          <p:nvPr userDrawn="1"/>
        </p:nvCxnSpPr>
        <p:spPr>
          <a:xfrm rot="5400000" flipH="1" flipV="1">
            <a:off x="6019800" y="2514600"/>
            <a:ext cx="609600" cy="609600"/>
          </a:xfrm>
          <a:prstGeom prst="line">
            <a:avLst/>
          </a:prstGeom>
          <a:ln>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8"/>
          <p:cNvCxnSpPr/>
          <p:nvPr userDrawn="1"/>
        </p:nvCxnSpPr>
        <p:spPr>
          <a:xfrm>
            <a:off x="6629400" y="2514600"/>
            <a:ext cx="2514600" cy="1588"/>
          </a:xfrm>
          <a:prstGeom prst="line">
            <a:avLst/>
          </a:prstGeom>
          <a:ln>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9"/>
          <p:cNvCxnSpPr/>
          <p:nvPr userDrawn="1"/>
        </p:nvCxnSpPr>
        <p:spPr>
          <a:xfrm rot="5400000">
            <a:off x="4914901" y="4229100"/>
            <a:ext cx="2209800" cy="3175"/>
          </a:xfrm>
          <a:prstGeom prst="line">
            <a:avLst/>
          </a:prstGeom>
          <a:ln>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pic>
        <p:nvPicPr>
          <p:cNvPr id="10" name="Picture 2" descr="\\SERVER3\Restrict\FTP_Root\Clients\White_Whale\5-10153_PDC_Breakout_Support_11-15\Template\Artwork\pdc_logo.png"/>
          <p:cNvPicPr>
            <a:picLocks noChangeAspect="1" noChangeArrowheads="1"/>
          </p:cNvPicPr>
          <p:nvPr userDrawn="1"/>
        </p:nvPicPr>
        <p:blipFill>
          <a:blip r:embed="rId2"/>
          <a:srcRect/>
          <a:stretch>
            <a:fillRect/>
          </a:stretch>
        </p:blipFill>
        <p:spPr bwMode="auto">
          <a:xfrm>
            <a:off x="7162800" y="6350000"/>
            <a:ext cx="1600200" cy="371475"/>
          </a:xfrm>
          <a:prstGeom prst="rect">
            <a:avLst/>
          </a:prstGeom>
          <a:noFill/>
          <a:ln w="9525">
            <a:noFill/>
            <a:miter lim="800000"/>
            <a:headEnd/>
            <a:tailEnd/>
          </a:ln>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1368955" y="3792538"/>
            <a:ext cx="4574645"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7200" b="1" i="1" u="none" strike="noStrike" kern="1200" cap="none" spc="-642" normalizeH="0" baseline="0" noProof="0" dirty="0" smtClean="0">
                <a:ln w="11430"/>
                <a:solidFill>
                  <a:schemeClr val="accent3"/>
                </a:solidFill>
                <a:effectLst/>
                <a:uLnTx/>
                <a:uFillTx/>
                <a:latin typeface="+mj-lt"/>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1"/>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23850"/>
            <a:ext cx="8382000" cy="55403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250"/>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1" r:id="rId4"/>
    <p:sldLayoutId id="2147483740" r:id="rId5"/>
    <p:sldLayoutId id="2147483739" r:id="rId6"/>
    <p:sldLayoutId id="2147483738" r:id="rId7"/>
    <p:sldLayoutId id="2147483737" r:id="rId8"/>
    <p:sldLayoutId id="214748373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Lst>
  <p:transition>
    <p:fade/>
  </p:transition>
  <p:timing>
    <p:tnLst>
      <p:par>
        <p:cTn id="1" dur="indefinite" restart="never" nodeType="tmRoot"/>
      </p:par>
    </p:tnLst>
  </p:timing>
  <p:txStyles>
    <p:titleStyle>
      <a:lvl1pPr algn="l" defTabSz="912813" rtl="0" eaLnBrk="0" fontAlgn="base" hangingPunct="0">
        <a:lnSpc>
          <a:spcPct val="90000"/>
        </a:lnSpc>
        <a:spcBef>
          <a:spcPct val="0"/>
        </a:spcBef>
        <a:spcAft>
          <a:spcPct val="0"/>
        </a:spcAft>
        <a:defRPr lang="en-US" sz="4000" kern="1200" spc="-150"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2pPr>
      <a:lvl3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3pPr>
      <a:lvl4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4pPr>
      <a:lvl5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5pPr>
      <a:lvl6pPr marL="457200" algn="l" defTabSz="912813" rtl="0" fontAlgn="base">
        <a:lnSpc>
          <a:spcPct val="90000"/>
        </a:lnSpc>
        <a:spcBef>
          <a:spcPct val="0"/>
        </a:spcBef>
        <a:spcAft>
          <a:spcPct val="0"/>
        </a:spcAft>
        <a:defRPr sz="4000">
          <a:solidFill>
            <a:schemeClr val="tx1"/>
          </a:solidFill>
          <a:latin typeface="Segoe UI" pitchFamily="34" charset="0"/>
          <a:cs typeface="Arial" charset="0"/>
        </a:defRPr>
      </a:lvl6pPr>
      <a:lvl7pPr marL="914400" algn="l" defTabSz="912813" rtl="0" fontAlgn="base">
        <a:lnSpc>
          <a:spcPct val="90000"/>
        </a:lnSpc>
        <a:spcBef>
          <a:spcPct val="0"/>
        </a:spcBef>
        <a:spcAft>
          <a:spcPct val="0"/>
        </a:spcAft>
        <a:defRPr sz="4000">
          <a:solidFill>
            <a:schemeClr val="tx1"/>
          </a:solidFill>
          <a:latin typeface="Segoe UI" pitchFamily="34" charset="0"/>
          <a:cs typeface="Arial" charset="0"/>
        </a:defRPr>
      </a:lvl7pPr>
      <a:lvl8pPr marL="1371600" algn="l" defTabSz="912813" rtl="0" fontAlgn="base">
        <a:lnSpc>
          <a:spcPct val="90000"/>
        </a:lnSpc>
        <a:spcBef>
          <a:spcPct val="0"/>
        </a:spcBef>
        <a:spcAft>
          <a:spcPct val="0"/>
        </a:spcAft>
        <a:defRPr sz="4000">
          <a:solidFill>
            <a:schemeClr val="tx1"/>
          </a:solidFill>
          <a:latin typeface="Segoe UI" pitchFamily="34" charset="0"/>
          <a:cs typeface="Arial" charset="0"/>
        </a:defRPr>
      </a:lvl8pPr>
      <a:lvl9pPr marL="1828800" algn="l" defTabSz="912813" rtl="0" fontAlgn="base">
        <a:lnSpc>
          <a:spcPct val="90000"/>
        </a:lnSpc>
        <a:spcBef>
          <a:spcPct val="0"/>
        </a:spcBef>
        <a:spcAft>
          <a:spcPct val="0"/>
        </a:spcAft>
        <a:defRPr sz="4000">
          <a:solidFill>
            <a:schemeClr val="tx1"/>
          </a:solidFill>
          <a:latin typeface="Segoe UI" pitchFamily="34" charset="0"/>
          <a:cs typeface="Arial" charset="0"/>
        </a:defRPr>
      </a:lvl9pPr>
    </p:titleStyle>
    <p:bodyStyle>
      <a:lvl1pPr marL="460375" indent="-460375" algn="l" defTabSz="912813" rtl="0" eaLnBrk="0" fontAlgn="base" hangingPunct="0">
        <a:lnSpc>
          <a:spcPct val="90000"/>
        </a:lnSpc>
        <a:spcBef>
          <a:spcPct val="20000"/>
        </a:spcBef>
        <a:spcAft>
          <a:spcPct val="0"/>
        </a:spcAft>
        <a:buClr>
          <a:srgbClr val="C3D69B"/>
        </a:buClr>
        <a:buSzPct val="90000"/>
        <a:buFont typeface="Segoe UI" pitchFamily="34" charset="0"/>
        <a:buChar char="&gt;"/>
        <a:defRPr sz="3200" kern="1200">
          <a:gradFill>
            <a:gsLst>
              <a:gs pos="0">
                <a:schemeClr val="tx1"/>
              </a:gs>
              <a:gs pos="86000">
                <a:schemeClr val="tx1"/>
              </a:gs>
            </a:gsLst>
            <a:lin ang="5400000" scaled="0"/>
          </a:gradFill>
          <a:latin typeface="+mn-lt"/>
          <a:ea typeface="+mn-ea"/>
          <a:cs typeface="+mn-cs"/>
        </a:defRPr>
      </a:lvl1pPr>
      <a:lvl2pPr marL="855663" indent="-395288" algn="l" defTabSz="912813" rtl="0" eaLnBrk="0" fontAlgn="base" hangingPunct="0">
        <a:lnSpc>
          <a:spcPct val="90000"/>
        </a:lnSpc>
        <a:spcBef>
          <a:spcPct val="20000"/>
        </a:spcBef>
        <a:spcAft>
          <a:spcPct val="0"/>
        </a:spcAft>
        <a:buClr>
          <a:srgbClr val="C3D69B"/>
        </a:buClr>
        <a:buSzPct val="90000"/>
        <a:buFont typeface="Segoe UI" pitchFamily="34" charset="0"/>
        <a:buChar char="&gt;"/>
        <a:defRPr sz="2800" kern="1200">
          <a:gradFill>
            <a:gsLst>
              <a:gs pos="0">
                <a:schemeClr val="tx1"/>
              </a:gs>
              <a:gs pos="86000">
                <a:schemeClr val="tx1"/>
              </a:gs>
            </a:gsLst>
            <a:lin ang="5400000" scaled="0"/>
          </a:gradFill>
          <a:latin typeface="+mn-lt"/>
          <a:ea typeface="+mn-ea"/>
          <a:cs typeface="+mn-cs"/>
        </a:defRPr>
      </a:lvl2pPr>
      <a:lvl3pPr marL="1258888" indent="-403225" algn="l" defTabSz="912813" rtl="0" eaLnBrk="0" fontAlgn="base" hangingPunct="0">
        <a:lnSpc>
          <a:spcPct val="90000"/>
        </a:lnSpc>
        <a:spcBef>
          <a:spcPct val="20000"/>
        </a:spcBef>
        <a:spcAft>
          <a:spcPct val="0"/>
        </a:spcAft>
        <a:buClr>
          <a:srgbClr val="C3D69B"/>
        </a:buClr>
        <a:buSzPct val="90000"/>
        <a:buFont typeface="Segoe UI" pitchFamily="34" charset="0"/>
        <a:buChar char="&gt;"/>
        <a:defRPr sz="2400" kern="1200">
          <a:gradFill>
            <a:gsLst>
              <a:gs pos="0">
                <a:schemeClr val="tx1"/>
              </a:gs>
              <a:gs pos="86000">
                <a:schemeClr val="tx1"/>
              </a:gs>
            </a:gsLst>
            <a:lin ang="5400000" scaled="0"/>
          </a:gradFill>
          <a:latin typeface="+mn-lt"/>
          <a:ea typeface="+mn-ea"/>
          <a:cs typeface="+mn-cs"/>
        </a:defRPr>
      </a:lvl3pPr>
      <a:lvl4pPr marL="1604963" indent="-346075" algn="l" defTabSz="912813" rtl="0" eaLnBrk="0" fontAlgn="base" hangingPunct="0">
        <a:lnSpc>
          <a:spcPct val="90000"/>
        </a:lnSpc>
        <a:spcBef>
          <a:spcPct val="20000"/>
        </a:spcBef>
        <a:spcAft>
          <a:spcPct val="0"/>
        </a:spcAft>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4pPr>
      <a:lvl5pPr marL="1941513" indent="-336550" algn="l" defTabSz="912813" rtl="0" eaLnBrk="0" fontAlgn="base" hangingPunct="0">
        <a:lnSpc>
          <a:spcPct val="90000"/>
        </a:lnSpc>
        <a:spcBef>
          <a:spcPct val="20000"/>
        </a:spcBef>
        <a:spcAft>
          <a:spcPct val="0"/>
        </a:spcAft>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Snip Single Corner Rectangle 4"/>
          <p:cNvSpPr/>
          <p:nvPr/>
        </p:nvSpPr>
        <p:spPr>
          <a:xfrm>
            <a:off x="381000" y="1447800"/>
            <a:ext cx="8382000" cy="5181600"/>
          </a:xfrm>
          <a:prstGeom prst="snip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dirty="0"/>
          </a:p>
        </p:txBody>
      </p:sp>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3" y="1905000"/>
            <a:ext cx="8040687" cy="210820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2" r:id="rId1"/>
  </p:sldLayoutIdLst>
  <p:transition>
    <p:fade/>
  </p:transition>
  <p:timing>
    <p:tnLst>
      <p:par>
        <p:cTn id="1" dur="indefinite" restart="never" nodeType="tmRoot"/>
      </p:par>
    </p:tnLst>
  </p:timing>
  <p:txStyles>
    <p:titleStyle>
      <a:lvl1pPr algn="l" defTabSz="912813" rtl="0" eaLnBrk="0" fontAlgn="base" hangingPunct="0">
        <a:lnSpc>
          <a:spcPct val="90000"/>
        </a:lnSpc>
        <a:spcBef>
          <a:spcPct val="0"/>
        </a:spcBef>
        <a:spcAft>
          <a:spcPct val="0"/>
        </a:spcAft>
        <a:defRPr lang="en-US" sz="4800" kern="1200" spc="-150"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Segoe UI" pitchFamily="34" charset="0"/>
          <a:cs typeface="Arial" charset="0"/>
        </a:defRPr>
      </a:lvl2pPr>
      <a:lvl3pPr algn="l" defTabSz="912813" rtl="0" eaLnBrk="0" fontAlgn="base" hangingPunct="0">
        <a:lnSpc>
          <a:spcPct val="90000"/>
        </a:lnSpc>
        <a:spcBef>
          <a:spcPct val="0"/>
        </a:spcBef>
        <a:spcAft>
          <a:spcPct val="0"/>
        </a:spcAft>
        <a:defRPr sz="4800">
          <a:solidFill>
            <a:schemeClr val="tx1"/>
          </a:solidFill>
          <a:latin typeface="Segoe UI" pitchFamily="34" charset="0"/>
          <a:cs typeface="Arial" charset="0"/>
        </a:defRPr>
      </a:lvl3pPr>
      <a:lvl4pPr algn="l" defTabSz="912813" rtl="0" eaLnBrk="0" fontAlgn="base" hangingPunct="0">
        <a:lnSpc>
          <a:spcPct val="90000"/>
        </a:lnSpc>
        <a:spcBef>
          <a:spcPct val="0"/>
        </a:spcBef>
        <a:spcAft>
          <a:spcPct val="0"/>
        </a:spcAft>
        <a:defRPr sz="4800">
          <a:solidFill>
            <a:schemeClr val="tx1"/>
          </a:solidFill>
          <a:latin typeface="Segoe UI" pitchFamily="34" charset="0"/>
          <a:cs typeface="Arial" charset="0"/>
        </a:defRPr>
      </a:lvl4pPr>
      <a:lvl5pPr algn="l" defTabSz="912813" rtl="0" eaLnBrk="0" fontAlgn="base" hangingPunct="0">
        <a:lnSpc>
          <a:spcPct val="90000"/>
        </a:lnSpc>
        <a:spcBef>
          <a:spcPct val="0"/>
        </a:spcBef>
        <a:spcAft>
          <a:spcPct val="0"/>
        </a:spcAft>
        <a:defRPr sz="4800">
          <a:solidFill>
            <a:schemeClr val="tx1"/>
          </a:solidFill>
          <a:latin typeface="Segoe UI" pitchFamily="34" charset="0"/>
          <a:cs typeface="Arial" charset="0"/>
        </a:defRPr>
      </a:lvl5pPr>
      <a:lvl6pPr marL="457200" algn="l" defTabSz="912813" rtl="0" fontAlgn="base">
        <a:lnSpc>
          <a:spcPct val="90000"/>
        </a:lnSpc>
        <a:spcBef>
          <a:spcPct val="0"/>
        </a:spcBef>
        <a:spcAft>
          <a:spcPct val="0"/>
        </a:spcAft>
        <a:defRPr sz="4800">
          <a:solidFill>
            <a:schemeClr val="tx1"/>
          </a:solidFill>
          <a:latin typeface="Segoe UI" pitchFamily="34" charset="0"/>
          <a:cs typeface="Arial" charset="0"/>
        </a:defRPr>
      </a:lvl6pPr>
      <a:lvl7pPr marL="914400" algn="l" defTabSz="912813" rtl="0" fontAlgn="base">
        <a:lnSpc>
          <a:spcPct val="90000"/>
        </a:lnSpc>
        <a:spcBef>
          <a:spcPct val="0"/>
        </a:spcBef>
        <a:spcAft>
          <a:spcPct val="0"/>
        </a:spcAft>
        <a:defRPr sz="4800">
          <a:solidFill>
            <a:schemeClr val="tx1"/>
          </a:solidFill>
          <a:latin typeface="Segoe UI" pitchFamily="34" charset="0"/>
          <a:cs typeface="Arial" charset="0"/>
        </a:defRPr>
      </a:lvl7pPr>
      <a:lvl8pPr marL="1371600" algn="l" defTabSz="912813" rtl="0" fontAlgn="base">
        <a:lnSpc>
          <a:spcPct val="90000"/>
        </a:lnSpc>
        <a:spcBef>
          <a:spcPct val="0"/>
        </a:spcBef>
        <a:spcAft>
          <a:spcPct val="0"/>
        </a:spcAft>
        <a:defRPr sz="4800">
          <a:solidFill>
            <a:schemeClr val="tx1"/>
          </a:solidFill>
          <a:latin typeface="Segoe UI" pitchFamily="34" charset="0"/>
          <a:cs typeface="Arial" charset="0"/>
        </a:defRPr>
      </a:lvl8pPr>
      <a:lvl9pPr marL="1828800" algn="l" defTabSz="912813" rtl="0" fontAlgn="base">
        <a:lnSpc>
          <a:spcPct val="90000"/>
        </a:lnSpc>
        <a:spcBef>
          <a:spcPct val="0"/>
        </a:spcBef>
        <a:spcAft>
          <a:spcPct val="0"/>
        </a:spcAft>
        <a:defRPr sz="4800">
          <a:solidFill>
            <a:schemeClr val="tx1"/>
          </a:solidFill>
          <a:latin typeface="Segoe UI" pitchFamily="34" charset="0"/>
          <a:cs typeface="Arial" charset="0"/>
        </a:defRPr>
      </a:lvl9pPr>
    </p:titleStyle>
    <p:bodyStyle>
      <a:lvl1pPr algn="l" defTabSz="912813" rtl="0" eaLnBrk="0" fontAlgn="base" hangingPunct="0">
        <a:lnSpc>
          <a:spcPct val="90000"/>
        </a:lnSpc>
        <a:spcBef>
          <a:spcPct val="20000"/>
        </a:spcBef>
        <a:spcAft>
          <a:spcPct val="0"/>
        </a:spcAft>
        <a:buFont typeface="Arial" charset="0"/>
        <a:defRPr sz="300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175" indent="-6350" algn="l" defTabSz="912813" rtl="0" eaLnBrk="0" fontAlgn="base" hangingPunct="0">
        <a:lnSpc>
          <a:spcPct val="90000"/>
        </a:lnSpc>
        <a:spcBef>
          <a:spcPct val="20000"/>
        </a:spcBef>
        <a:spcAft>
          <a:spcPct val="0"/>
        </a:spcAft>
        <a:buFont typeface="Arial" charset="0"/>
        <a:defRPr sz="280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0413" indent="-6350"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3788" indent="6350"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5575"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Snip Single Corner Rectangle 4"/>
          <p:cNvSpPr/>
          <p:nvPr/>
        </p:nvSpPr>
        <p:spPr>
          <a:xfrm>
            <a:off x="381000" y="1447800"/>
            <a:ext cx="8382000" cy="5181600"/>
          </a:xfrm>
          <a:prstGeom prst="snip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dirty="0"/>
          </a:p>
        </p:txBody>
      </p:sp>
      <p:sp>
        <p:nvSpPr>
          <p:cNvPr id="2" name="Title Placeholder 1"/>
          <p:cNvSpPr>
            <a:spLocks noGrp="1"/>
          </p:cNvSpPr>
          <p:nvPr>
            <p:ph type="title"/>
          </p:nvPr>
        </p:nvSpPr>
        <p:spPr>
          <a:xfrm>
            <a:off x="381000" y="323850"/>
            <a:ext cx="8382000" cy="55403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3" y="1905000"/>
            <a:ext cx="8040687" cy="210820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3" r:id="rId1"/>
  </p:sldLayoutIdLst>
  <p:transition>
    <p:fade/>
  </p:transition>
  <p:timing>
    <p:tnLst>
      <p:par>
        <p:cTn id="1" dur="indefinite" restart="never" nodeType="tmRoot"/>
      </p:par>
    </p:tnLst>
  </p:timing>
  <p:txStyles>
    <p:titleStyle>
      <a:lvl1pPr algn="l" defTabSz="912813" rtl="0" eaLnBrk="0" fontAlgn="base" hangingPunct="0">
        <a:lnSpc>
          <a:spcPct val="90000"/>
        </a:lnSpc>
        <a:spcBef>
          <a:spcPct val="0"/>
        </a:spcBef>
        <a:spcAft>
          <a:spcPct val="0"/>
        </a:spcAft>
        <a:defRPr lang="en-US" sz="4000" kern="1200" spc="-150"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2pPr>
      <a:lvl3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3pPr>
      <a:lvl4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4pPr>
      <a:lvl5pPr algn="l" defTabSz="912813" rtl="0" eaLnBrk="0" fontAlgn="base" hangingPunct="0">
        <a:lnSpc>
          <a:spcPct val="90000"/>
        </a:lnSpc>
        <a:spcBef>
          <a:spcPct val="0"/>
        </a:spcBef>
        <a:spcAft>
          <a:spcPct val="0"/>
        </a:spcAft>
        <a:defRPr sz="4000">
          <a:solidFill>
            <a:schemeClr val="tx1"/>
          </a:solidFill>
          <a:latin typeface="Segoe UI" pitchFamily="34" charset="0"/>
          <a:cs typeface="Arial" charset="0"/>
        </a:defRPr>
      </a:lvl5pPr>
      <a:lvl6pPr marL="457200" algn="l" defTabSz="912813" rtl="0" fontAlgn="base">
        <a:lnSpc>
          <a:spcPct val="90000"/>
        </a:lnSpc>
        <a:spcBef>
          <a:spcPct val="0"/>
        </a:spcBef>
        <a:spcAft>
          <a:spcPct val="0"/>
        </a:spcAft>
        <a:defRPr sz="4000">
          <a:solidFill>
            <a:schemeClr val="tx1"/>
          </a:solidFill>
          <a:latin typeface="Segoe UI" pitchFamily="34" charset="0"/>
          <a:cs typeface="Arial" charset="0"/>
        </a:defRPr>
      </a:lvl6pPr>
      <a:lvl7pPr marL="914400" algn="l" defTabSz="912813" rtl="0" fontAlgn="base">
        <a:lnSpc>
          <a:spcPct val="90000"/>
        </a:lnSpc>
        <a:spcBef>
          <a:spcPct val="0"/>
        </a:spcBef>
        <a:spcAft>
          <a:spcPct val="0"/>
        </a:spcAft>
        <a:defRPr sz="4000">
          <a:solidFill>
            <a:schemeClr val="tx1"/>
          </a:solidFill>
          <a:latin typeface="Segoe UI" pitchFamily="34" charset="0"/>
          <a:cs typeface="Arial" charset="0"/>
        </a:defRPr>
      </a:lvl7pPr>
      <a:lvl8pPr marL="1371600" algn="l" defTabSz="912813" rtl="0" fontAlgn="base">
        <a:lnSpc>
          <a:spcPct val="90000"/>
        </a:lnSpc>
        <a:spcBef>
          <a:spcPct val="0"/>
        </a:spcBef>
        <a:spcAft>
          <a:spcPct val="0"/>
        </a:spcAft>
        <a:defRPr sz="4000">
          <a:solidFill>
            <a:schemeClr val="tx1"/>
          </a:solidFill>
          <a:latin typeface="Segoe UI" pitchFamily="34" charset="0"/>
          <a:cs typeface="Arial" charset="0"/>
        </a:defRPr>
      </a:lvl8pPr>
      <a:lvl9pPr marL="1828800" algn="l" defTabSz="912813" rtl="0" fontAlgn="base">
        <a:lnSpc>
          <a:spcPct val="90000"/>
        </a:lnSpc>
        <a:spcBef>
          <a:spcPct val="0"/>
        </a:spcBef>
        <a:spcAft>
          <a:spcPct val="0"/>
        </a:spcAft>
        <a:defRPr sz="4000">
          <a:solidFill>
            <a:schemeClr val="tx1"/>
          </a:solidFill>
          <a:latin typeface="Segoe UI" pitchFamily="34" charset="0"/>
          <a:cs typeface="Arial" charset="0"/>
        </a:defRPr>
      </a:lvl9pPr>
    </p:titleStyle>
    <p:bodyStyle>
      <a:lvl1pPr algn="l" defTabSz="912813" rtl="0" eaLnBrk="0" fontAlgn="base" hangingPunct="0">
        <a:lnSpc>
          <a:spcPct val="90000"/>
        </a:lnSpc>
        <a:spcBef>
          <a:spcPct val="20000"/>
        </a:spcBef>
        <a:spcAft>
          <a:spcPct val="0"/>
        </a:spcAft>
        <a:buFont typeface="Arial" charset="0"/>
        <a:defRPr sz="300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175" indent="-6350" algn="l" defTabSz="912813" rtl="0" eaLnBrk="0" fontAlgn="base" hangingPunct="0">
        <a:lnSpc>
          <a:spcPct val="90000"/>
        </a:lnSpc>
        <a:spcBef>
          <a:spcPct val="20000"/>
        </a:spcBef>
        <a:spcAft>
          <a:spcPct val="0"/>
        </a:spcAft>
        <a:buFont typeface="Arial" charset="0"/>
        <a:defRPr sz="280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0413" indent="-6350"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3788" indent="6350"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5575" algn="l" defTabSz="912813" rtl="0" eaLnBrk="0" fontAlgn="base" hangingPunct="0">
        <a:lnSpc>
          <a:spcPct val="90000"/>
        </a:lnSpc>
        <a:spcBef>
          <a:spcPct val="20000"/>
        </a:spcBef>
        <a:spcAft>
          <a:spcPct val="0"/>
        </a:spcAft>
        <a:buFont typeface="Arial" charset="0"/>
        <a:defRPr sz="240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1.png"/><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9.xml"/><Relationship Id="rId5" Type="http://schemas.openxmlformats.org/officeDocument/2006/relationships/image" Target="../media/image32.png"/><Relationship Id="rId4" Type="http://schemas.openxmlformats.org/officeDocument/2006/relationships/hyperlink" Target="http://wf.codeplex.com/"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hyperlink" Target="http://blogs.msdn.com/cfs-file.ashx/__key/communityserver-blogs-components-weblogfiles/00-00-00-28-88-metablogapi/2744.image_5F00_2D647147.png"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0.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9.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p:cNvSpPr>
          <p:nvPr/>
        </p:nvSpPr>
        <p:spPr bwMode="auto">
          <a:xfrm>
            <a:off x="457200" y="236538"/>
            <a:ext cx="8229600" cy="6540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What is Workflow?</a:t>
            </a:r>
          </a:p>
        </p:txBody>
      </p:sp>
      <p:sp>
        <p:nvSpPr>
          <p:cNvPr id="143363" name="Content Placeholder 2"/>
          <p:cNvSpPr>
            <a:spLocks/>
          </p:cNvSpPr>
          <p:nvPr/>
        </p:nvSpPr>
        <p:spPr bwMode="auto">
          <a:xfrm>
            <a:off x="457200" y="1154113"/>
            <a:ext cx="8229600" cy="5111750"/>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A workflow is the series of steps, decisions, and rules needed to complete a specific task.</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Example</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a:t>
            </a:r>
            <a:r>
              <a:rPr lang="en-US" sz="2000">
                <a:latin typeface="Segoe UI" pitchFamily="34" charset="0"/>
                <a:sym typeface="Wingdings" pitchFamily="2" charset="2"/>
              </a:rPr>
              <a:t> </a:t>
            </a:r>
            <a:r>
              <a:rPr lang="en-US" sz="2000">
                <a:latin typeface="Segoe UI" pitchFamily="34" charset="0"/>
              </a:rPr>
              <a:t>Order food at the local pizza shop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sym typeface="Wingdings" pitchFamily="2" charset="2"/>
              </a:rPr>
              <a:t>		</a:t>
            </a:r>
            <a:r>
              <a:rPr lang="en-US" sz="2000">
                <a:latin typeface="Segoe UI" pitchFamily="34" charset="0"/>
              </a:rPr>
              <a:t> Tell the cashier the type of pizza you want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sym typeface="Wingdings" pitchFamily="2" charset="2"/>
              </a:rPr>
              <a:t>		</a:t>
            </a:r>
            <a:r>
              <a:rPr lang="en-US" sz="2000">
                <a:latin typeface="Segoe UI" pitchFamily="34" charset="0"/>
              </a:rPr>
              <a:t> The cashier passes this information to the cook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sym typeface="Wingdings" pitchFamily="2" charset="2"/>
              </a:rPr>
              <a:t>		</a:t>
            </a:r>
            <a:r>
              <a:rPr lang="en-US" sz="2000">
                <a:latin typeface="Segoe UI" pitchFamily="34" charset="0"/>
              </a:rPr>
              <a:t> Who gathers ingredients and puts a pizza in the oven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sym typeface="Wingdings" pitchFamily="2" charset="2"/>
              </a:rPr>
              <a:t>		</a:t>
            </a:r>
            <a:r>
              <a:rPr lang="en-US" sz="2000">
                <a:latin typeface="Segoe UI" pitchFamily="34" charset="0"/>
              </a:rPr>
              <a:t> The cook hands a finished pizza to the cashier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sym typeface="Wingdings" pitchFamily="2" charset="2"/>
              </a:rPr>
              <a:t>		</a:t>
            </a:r>
            <a:r>
              <a:rPr lang="en-US" sz="2000">
                <a:latin typeface="Segoe UI" pitchFamily="34" charset="0"/>
              </a:rPr>
              <a:t> Who collects payment and completes the workflow by handing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over your pizza</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The work</a:t>
            </a:r>
            <a:r>
              <a:rPr lang="en-US" sz="2000" b="1">
                <a:latin typeface="Segoe UI" pitchFamily="34" charset="0"/>
              </a:rPr>
              <a:t> </a:t>
            </a:r>
            <a:r>
              <a:rPr lang="en-US" sz="2000" b="1" i="1">
                <a:latin typeface="Segoe UI" pitchFamily="34" charset="0"/>
              </a:rPr>
              <a:t>flows</a:t>
            </a:r>
            <a:r>
              <a:rPr lang="en-US" sz="2000">
                <a:latin typeface="Segoe UI" pitchFamily="34" charset="0"/>
              </a:rPr>
              <a:t>, to the cashier, then to the cook, and then back again.</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02" name="Picture 6"/>
          <p:cNvPicPr>
            <a:picLocks noChangeAspect="1" noChangeArrowheads="1"/>
          </p:cNvPicPr>
          <p:nvPr/>
        </p:nvPicPr>
        <p:blipFill>
          <a:blip r:embed="rId2"/>
          <a:srcRect/>
          <a:stretch>
            <a:fillRect/>
          </a:stretch>
        </p:blipFill>
        <p:spPr bwMode="auto">
          <a:xfrm>
            <a:off x="1957388" y="1138238"/>
            <a:ext cx="5229225" cy="4581525"/>
          </a:xfrm>
          <a:prstGeom prst="rect">
            <a:avLst/>
          </a:prstGeom>
          <a:noFill/>
          <a:ln w="9525">
            <a:noFill/>
            <a:miter lim="800000"/>
            <a:headEnd/>
            <a:tailEnd/>
          </a:ln>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8" name="Title 2"/>
          <p:cNvPicPr>
            <a:picLocks noChangeArrowheads="1"/>
          </p:cNvPicPr>
          <p:nvPr/>
        </p:nvPicPr>
        <p:blipFill>
          <a:blip r:embed="rId2"/>
          <a:srcRect/>
          <a:stretch>
            <a:fillRect/>
          </a:stretch>
        </p:blipFill>
        <p:spPr bwMode="auto">
          <a:xfrm>
            <a:off x="273050" y="692150"/>
            <a:ext cx="8870950" cy="957263"/>
          </a:xfrm>
          <a:prstGeom prst="rect">
            <a:avLst/>
          </a:prstGeom>
          <a:noFill/>
          <a:ln w="9525">
            <a:noFill/>
            <a:miter lim="800000"/>
            <a:headEnd/>
            <a:tailEnd/>
          </a:ln>
        </p:spPr>
      </p:pic>
      <p:pic>
        <p:nvPicPr>
          <p:cNvPr id="147459" name="Picture 2"/>
          <p:cNvPicPr>
            <a:picLocks noChangeAspect="1" noChangeArrowheads="1"/>
          </p:cNvPicPr>
          <p:nvPr/>
        </p:nvPicPr>
        <p:blipFill>
          <a:blip r:embed="rId3"/>
          <a:srcRect/>
          <a:stretch>
            <a:fillRect/>
          </a:stretch>
        </p:blipFill>
        <p:spPr bwMode="auto">
          <a:xfrm>
            <a:off x="528638" y="2328863"/>
            <a:ext cx="8388350" cy="2209800"/>
          </a:xfrm>
          <a:prstGeom prst="rect">
            <a:avLst/>
          </a:prstGeom>
          <a:noFill/>
          <a:ln w="9525">
            <a:noFill/>
            <a:miter lim="800000"/>
            <a:headEnd/>
            <a:tailEnd/>
          </a:ln>
        </p:spPr>
      </p:pic>
      <p:grpSp>
        <p:nvGrpSpPr>
          <p:cNvPr id="5" name="Group 4"/>
          <p:cNvGrpSpPr>
            <a:grpSpLocks/>
          </p:cNvGrpSpPr>
          <p:nvPr/>
        </p:nvGrpSpPr>
        <p:grpSpPr bwMode="auto">
          <a:xfrm>
            <a:off x="1587500" y="1652588"/>
            <a:ext cx="6076950" cy="1179512"/>
            <a:chOff x="1447800" y="1295400"/>
            <a:chExt cx="6076528" cy="1180728"/>
          </a:xfrm>
        </p:grpSpPr>
        <p:cxnSp>
          <p:nvCxnSpPr>
            <p:cNvPr id="7" name="Straight Arrow Connector 6"/>
            <p:cNvCxnSpPr>
              <a:stCxn id="6" idx="3"/>
            </p:cNvCxnSpPr>
            <p:nvPr/>
          </p:nvCxnSpPr>
          <p:spPr>
            <a:xfrm flipH="1">
              <a:off x="1547806" y="1495631"/>
              <a:ext cx="2015985" cy="90898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a:stCxn id="6" idx="3"/>
            </p:cNvCxnSpPr>
            <p:nvPr/>
          </p:nvCxnSpPr>
          <p:spPr>
            <a:xfrm flipH="1">
              <a:off x="2843116" y="1495631"/>
              <a:ext cx="720675" cy="98049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9" name="Straight Arrow Connector 8"/>
            <p:cNvCxnSpPr>
              <a:stCxn id="6" idx="3"/>
            </p:cNvCxnSpPr>
            <p:nvPr/>
          </p:nvCxnSpPr>
          <p:spPr>
            <a:xfrm>
              <a:off x="3563791" y="1495631"/>
              <a:ext cx="817505" cy="98049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a:stCxn id="6" idx="3"/>
            </p:cNvCxnSpPr>
            <p:nvPr/>
          </p:nvCxnSpPr>
          <p:spPr>
            <a:xfrm>
              <a:off x="3563791" y="1495631"/>
              <a:ext cx="3960537" cy="90898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1447800" y="1295400"/>
              <a:ext cx="2115991" cy="406819"/>
            </a:xfrm>
            <a:prstGeom prst="rect">
              <a:avLst/>
            </a:prstGeom>
            <a:ln/>
          </p:spPr>
          <p:style>
            <a:lnRef idx="1">
              <a:schemeClr val="dk1"/>
            </a:lnRef>
            <a:fillRef idx="2">
              <a:schemeClr val="dk1"/>
            </a:fillRef>
            <a:effectRef idx="1">
              <a:schemeClr val="dk1"/>
            </a:effectRef>
            <a:fontRef idx="minor">
              <a:schemeClr val="dk1"/>
            </a:fontRef>
          </p:style>
          <p:txBody>
            <a:bodyPr>
              <a:spAutoFit/>
            </a:bodyPr>
            <a:lstStyle/>
            <a:p>
              <a:pPr defTabSz="914400" fontAlgn="auto">
                <a:spcBef>
                  <a:spcPts val="0"/>
                </a:spcBef>
                <a:spcAft>
                  <a:spcPts val="0"/>
                </a:spcAft>
                <a:defRPr/>
              </a:pPr>
              <a:r>
                <a:rPr lang="en-ZA" sz="2000" b="1" dirty="0">
                  <a:solidFill>
                    <a:schemeClr val="bg1"/>
                  </a:solidFill>
                </a:rPr>
                <a:t>Multiple Branches</a:t>
              </a:r>
              <a:endParaRPr lang="en-ZA" sz="1600" dirty="0">
                <a:solidFill>
                  <a:schemeClr val="bg1"/>
                </a:solidFill>
              </a:endParaRPr>
            </a:p>
          </p:txBody>
        </p:sp>
      </p:grpSp>
      <p:grpSp>
        <p:nvGrpSpPr>
          <p:cNvPr id="15" name="Group 14"/>
          <p:cNvGrpSpPr>
            <a:grpSpLocks/>
          </p:cNvGrpSpPr>
          <p:nvPr/>
        </p:nvGrpSpPr>
        <p:grpSpPr bwMode="auto">
          <a:xfrm>
            <a:off x="1587500" y="3090863"/>
            <a:ext cx="4216400" cy="685800"/>
            <a:chOff x="1498538" y="1295400"/>
            <a:chExt cx="4216462" cy="685800"/>
          </a:xfrm>
        </p:grpSpPr>
        <p:sp>
          <p:nvSpPr>
            <p:cNvPr id="16" name="TextBox 15"/>
            <p:cNvSpPr txBox="1"/>
            <p:nvPr/>
          </p:nvSpPr>
          <p:spPr>
            <a:xfrm>
              <a:off x="1498538" y="1295400"/>
              <a:ext cx="2235233" cy="406400"/>
            </a:xfrm>
            <a:prstGeom prst="rect">
              <a:avLst/>
            </a:prstGeom>
            <a:ln/>
          </p:spPr>
          <p:style>
            <a:lnRef idx="1">
              <a:schemeClr val="dk1"/>
            </a:lnRef>
            <a:fillRef idx="2">
              <a:schemeClr val="dk1"/>
            </a:fillRef>
            <a:effectRef idx="1">
              <a:schemeClr val="dk1"/>
            </a:effectRef>
            <a:fontRef idx="minor">
              <a:schemeClr val="dk1"/>
            </a:fontRef>
          </p:style>
          <p:txBody>
            <a:bodyPr>
              <a:spAutoFit/>
            </a:bodyPr>
            <a:lstStyle/>
            <a:p>
              <a:pPr defTabSz="914400" fontAlgn="auto">
                <a:spcBef>
                  <a:spcPts val="0"/>
                </a:spcBef>
                <a:spcAft>
                  <a:spcPts val="0"/>
                </a:spcAft>
                <a:defRPr/>
              </a:pPr>
              <a:r>
                <a:rPr lang="en-ZA" sz="2000" b="1" dirty="0">
                  <a:solidFill>
                    <a:schemeClr val="bg1"/>
                  </a:solidFill>
                </a:rPr>
                <a:t>Running in parallel</a:t>
              </a:r>
              <a:endParaRPr lang="en-ZA" sz="1600" dirty="0">
                <a:solidFill>
                  <a:schemeClr val="bg1"/>
                </a:solidFill>
              </a:endParaRPr>
            </a:p>
          </p:txBody>
        </p:sp>
        <p:cxnSp>
          <p:nvCxnSpPr>
            <p:cNvPr id="17" name="Straight Arrow Connector 16"/>
            <p:cNvCxnSpPr>
              <a:stCxn id="16" idx="3"/>
            </p:cNvCxnSpPr>
            <p:nvPr/>
          </p:nvCxnSpPr>
          <p:spPr>
            <a:xfrm>
              <a:off x="3733771" y="1495425"/>
              <a:ext cx="762011" cy="48577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a:stCxn id="16" idx="3"/>
            </p:cNvCxnSpPr>
            <p:nvPr/>
          </p:nvCxnSpPr>
          <p:spPr>
            <a:xfrm>
              <a:off x="3733771" y="1495425"/>
              <a:ext cx="1981229" cy="48577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anim calcmode="lin" valueType="num">
                                      <p:cBhvr>
                                        <p:cTn id="15" dur="500" fill="hold"/>
                                        <p:tgtEl>
                                          <p:spTgt spid="15"/>
                                        </p:tgtEl>
                                        <p:attrNameLst>
                                          <p:attrName>ppt_x</p:attrName>
                                        </p:attrNameLst>
                                      </p:cBhvr>
                                      <p:tavLst>
                                        <p:tav tm="0">
                                          <p:val>
                                            <p:strVal val="#ppt_x"/>
                                          </p:val>
                                        </p:tav>
                                        <p:tav tm="100000">
                                          <p:val>
                                            <p:strVal val="#ppt_x"/>
                                          </p:val>
                                        </p:tav>
                                      </p:tavLst>
                                    </p:anim>
                                    <p:anim calcmode="lin" valueType="num">
                                      <p:cBhvr>
                                        <p:cTn id="1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Content Placeholder 4"/>
          <p:cNvSpPr>
            <a:spLocks/>
          </p:cNvSpPr>
          <p:nvPr/>
        </p:nvSpPr>
        <p:spPr bwMode="auto">
          <a:xfrm>
            <a:off x="611188" y="1527175"/>
            <a:ext cx="7921625" cy="3800475"/>
          </a:xfrm>
          <a:prstGeom prst="rect">
            <a:avLst/>
          </a:prstGeom>
          <a:noFill/>
          <a:ln w="9525">
            <a:noFill/>
            <a:miter lim="800000"/>
            <a:headEnd/>
            <a:tailEnd/>
          </a:ln>
        </p:spPr>
        <p:txBody>
          <a:bodyPr/>
          <a:lstStyle/>
          <a:p>
            <a:pPr defTabSz="914400" eaLnBrk="0" hangingPunct="0">
              <a:lnSpc>
                <a:spcPct val="90000"/>
              </a:lnSpc>
              <a:spcBef>
                <a:spcPct val="20000"/>
              </a:spcBef>
              <a:buClr>
                <a:srgbClr val="C3D69B"/>
              </a:buClr>
              <a:buSzPct val="90000"/>
              <a:buFont typeface="Segoe UI" pitchFamily="34" charset="0"/>
              <a:buNone/>
            </a:pPr>
            <a:r>
              <a:rPr lang="en-ZA" sz="3200">
                <a:latin typeface="Segoe UI" pitchFamily="34" charset="0"/>
              </a:rPr>
              <a:t>NO... It’s bigger than that</a:t>
            </a:r>
          </a:p>
        </p:txBody>
      </p:sp>
      <p:pic>
        <p:nvPicPr>
          <p:cNvPr id="148483" name="Title 3"/>
          <p:cNvPicPr>
            <a:picLocks noChangeArrowheads="1"/>
          </p:cNvPicPr>
          <p:nvPr/>
        </p:nvPicPr>
        <p:blipFill>
          <a:blip r:embed="rId2"/>
          <a:srcRect/>
          <a:stretch>
            <a:fillRect/>
          </a:stretch>
        </p:blipFill>
        <p:spPr bwMode="auto">
          <a:xfrm>
            <a:off x="139700" y="538163"/>
            <a:ext cx="8864600" cy="957262"/>
          </a:xfrm>
          <a:prstGeom prst="rect">
            <a:avLst/>
          </a:prstGeom>
          <a:noFill/>
          <a:ln w="9525">
            <a:noFill/>
            <a:miter lim="800000"/>
            <a:headEnd/>
            <a:tailEnd/>
          </a:ln>
        </p:spPr>
      </p:pic>
      <p:graphicFrame>
        <p:nvGraphicFramePr>
          <p:cNvPr id="7" name="Diagram 6"/>
          <p:cNvGraphicFramePr/>
          <p:nvPr/>
        </p:nvGraphicFramePr>
        <p:xfrm>
          <a:off x="609600" y="2030810"/>
          <a:ext cx="7924800" cy="35524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rrowheads="1"/>
          </p:cNvPicPr>
          <p:nvPr/>
        </p:nvPicPr>
        <p:blipFill>
          <a:blip r:embed="rId2"/>
          <a:srcRect/>
          <a:stretch>
            <a:fillRect/>
          </a:stretch>
        </p:blipFill>
        <p:spPr bwMode="auto">
          <a:xfrm>
            <a:off x="579438" y="1270000"/>
            <a:ext cx="7961312" cy="3816350"/>
          </a:xfrm>
          <a:prstGeom prst="rect">
            <a:avLst/>
          </a:prstGeom>
          <a:noFill/>
          <a:ln w="9525">
            <a:noFill/>
            <a:miter lim="800000"/>
            <a:headEnd/>
            <a:tailEnd/>
          </a:ln>
        </p:spPr>
      </p:pic>
      <p:pic>
        <p:nvPicPr>
          <p:cNvPr id="149507" name="Title 2"/>
          <p:cNvPicPr>
            <a:picLocks noChangeArrowheads="1"/>
          </p:cNvPicPr>
          <p:nvPr/>
        </p:nvPicPr>
        <p:blipFill>
          <a:blip r:embed="rId3"/>
          <a:srcRect/>
          <a:stretch>
            <a:fillRect/>
          </a:stretch>
        </p:blipFill>
        <p:spPr bwMode="auto">
          <a:xfrm>
            <a:off x="139700" y="288925"/>
            <a:ext cx="8864600" cy="957263"/>
          </a:xfrm>
          <a:prstGeom prst="rect">
            <a:avLst/>
          </a:prstGeom>
          <a:noFill/>
          <a:ln w="9525">
            <a:noFill/>
            <a:miter lim="800000"/>
            <a:headEnd/>
            <a:tailEnd/>
          </a:ln>
        </p:spPr>
      </p:pic>
      <p:sp>
        <p:nvSpPr>
          <p:cNvPr id="5" name="Explosion 2 4"/>
          <p:cNvSpPr/>
          <p:nvPr/>
        </p:nvSpPr>
        <p:spPr>
          <a:xfrm>
            <a:off x="6557963" y="2781300"/>
            <a:ext cx="431800" cy="865188"/>
          </a:xfrm>
          <a:prstGeom prst="irregularSeal2">
            <a:avLst/>
          </a:prstGeom>
        </p:spPr>
        <p:style>
          <a:lnRef idx="1">
            <a:schemeClr val="accent2"/>
          </a:lnRef>
          <a:fillRef idx="3">
            <a:schemeClr val="accent2"/>
          </a:fillRef>
          <a:effectRef idx="2">
            <a:schemeClr val="accent2"/>
          </a:effectRef>
          <a:fontRef idx="minor">
            <a:schemeClr val="lt1"/>
          </a:fontRef>
        </p:style>
      </p:sp>
      <p:sp>
        <p:nvSpPr>
          <p:cNvPr id="6" name="Explosion 2 5"/>
          <p:cNvSpPr/>
          <p:nvPr/>
        </p:nvSpPr>
        <p:spPr>
          <a:xfrm>
            <a:off x="6607175" y="2889250"/>
            <a:ext cx="287338" cy="646113"/>
          </a:xfrm>
          <a:prstGeom prst="irregularSeal2">
            <a:avLst/>
          </a:prstGeom>
        </p:spPr>
        <p:style>
          <a:lnRef idx="1">
            <a:schemeClr val="accent1"/>
          </a:lnRef>
          <a:fillRef idx="3">
            <a:schemeClr val="accent1"/>
          </a:fillRef>
          <a:effectRef idx="2">
            <a:schemeClr val="accent1"/>
          </a:effectRef>
          <a:fontRef idx="minor">
            <a:schemeClr val="lt1"/>
          </a:fontRef>
        </p:style>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6"/>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p:cNvSpPr>
          <p:nvPr/>
        </p:nvSpPr>
        <p:spPr bwMode="auto">
          <a:xfrm>
            <a:off x="611188" y="915988"/>
            <a:ext cx="7921625" cy="3800475"/>
          </a:xfrm>
          <a:prstGeom prst="rect">
            <a:avLst/>
          </a:prstGeom>
          <a:noFill/>
          <a:ln w="9525">
            <a:noFill/>
            <a:miter lim="800000"/>
            <a:headEnd/>
            <a:tailEnd/>
          </a:ln>
        </p:spPr>
        <p:txBody>
          <a:bodyPr/>
          <a:lstStyle/>
          <a:p>
            <a:pPr defTabSz="914400" eaLnBrk="0" hangingPunct="0">
              <a:lnSpc>
                <a:spcPct val="90000"/>
              </a:lnSpc>
              <a:spcBef>
                <a:spcPct val="20000"/>
              </a:spcBef>
              <a:buClr>
                <a:srgbClr val="C3D69B"/>
              </a:buClr>
              <a:buSzPct val="90000"/>
              <a:buFont typeface="Segoe UI" pitchFamily="34" charset="0"/>
              <a:buNone/>
            </a:pPr>
            <a:r>
              <a:rPr lang="en-ZA" sz="3200">
                <a:latin typeface="Segoe UI" pitchFamily="34" charset="0"/>
              </a:rPr>
              <a:t>Isolation</a:t>
            </a:r>
          </a:p>
          <a:p>
            <a:pPr marL="457200" lvl="1" indent="0" defTabSz="914400" eaLnBrk="0" hangingPunct="0">
              <a:lnSpc>
                <a:spcPct val="90000"/>
              </a:lnSpc>
              <a:spcBef>
                <a:spcPct val="20000"/>
              </a:spcBef>
              <a:buClr>
                <a:srgbClr val="C3D69B"/>
              </a:buClr>
              <a:buSzPct val="90000"/>
              <a:buFont typeface="Segoe UI" pitchFamily="34" charset="0"/>
              <a:buNone/>
            </a:pPr>
            <a:r>
              <a:rPr lang="en-ZA" sz="2800">
                <a:latin typeface="Segoe UI" pitchFamily="34" charset="0"/>
              </a:rPr>
              <a:t>Workflow instances are isolated from the host application and each other.</a:t>
            </a:r>
          </a:p>
          <a:p>
            <a:pPr marL="457200" lvl="1" indent="0" defTabSz="914400" eaLnBrk="0" hangingPunct="0">
              <a:lnSpc>
                <a:spcPct val="90000"/>
              </a:lnSpc>
              <a:spcBef>
                <a:spcPct val="20000"/>
              </a:spcBef>
              <a:buClr>
                <a:srgbClr val="C3D69B"/>
              </a:buClr>
              <a:buSzPct val="90000"/>
              <a:buFont typeface="Segoe UI" pitchFamily="34" charset="0"/>
              <a:buNone/>
            </a:pPr>
            <a:r>
              <a:rPr lang="en-ZA" sz="2800">
                <a:latin typeface="Segoe UI" pitchFamily="34" charset="0"/>
              </a:rPr>
              <a:t>Workflows are not aware of information in the application other than what is passed to it.</a:t>
            </a:r>
          </a:p>
          <a:p>
            <a:pPr defTabSz="914400" eaLnBrk="0" hangingPunct="0">
              <a:lnSpc>
                <a:spcPct val="90000"/>
              </a:lnSpc>
              <a:spcBef>
                <a:spcPct val="20000"/>
              </a:spcBef>
              <a:buClr>
                <a:srgbClr val="C3D69B"/>
              </a:buClr>
              <a:buSzPct val="90000"/>
              <a:buFont typeface="Segoe UI" pitchFamily="34" charset="0"/>
              <a:buNone/>
            </a:pPr>
            <a:r>
              <a:rPr lang="en-ZA" sz="3200">
                <a:latin typeface="Segoe UI" pitchFamily="34" charset="0"/>
              </a:rPr>
              <a:t>Threaded</a:t>
            </a:r>
          </a:p>
          <a:p>
            <a:pPr marL="457200" lvl="1" indent="0" defTabSz="914400" eaLnBrk="0" hangingPunct="0">
              <a:lnSpc>
                <a:spcPct val="90000"/>
              </a:lnSpc>
              <a:spcBef>
                <a:spcPct val="20000"/>
              </a:spcBef>
              <a:buClr>
                <a:srgbClr val="C3D69B"/>
              </a:buClr>
              <a:buSzPct val="90000"/>
              <a:buFont typeface="Segoe UI" pitchFamily="34" charset="0"/>
              <a:buNone/>
            </a:pPr>
            <a:r>
              <a:rPr lang="en-ZA" sz="2800">
                <a:latin typeface="Segoe UI" pitchFamily="34" charset="0"/>
              </a:rPr>
              <a:t>Instances are separately threaded from your main thread.</a:t>
            </a:r>
          </a:p>
          <a:p>
            <a:pPr defTabSz="914400" eaLnBrk="0" hangingPunct="0">
              <a:lnSpc>
                <a:spcPct val="90000"/>
              </a:lnSpc>
              <a:spcBef>
                <a:spcPct val="20000"/>
              </a:spcBef>
              <a:buClr>
                <a:srgbClr val="C3D69B"/>
              </a:buClr>
              <a:buSzPct val="90000"/>
              <a:buFont typeface="Segoe UI" pitchFamily="34" charset="0"/>
              <a:buNone/>
            </a:pPr>
            <a:endParaRPr lang="en-ZA" sz="3200">
              <a:latin typeface="Segoe UI" pitchFamily="34" charset="0"/>
            </a:endParaRPr>
          </a:p>
        </p:txBody>
      </p:sp>
      <p:pic>
        <p:nvPicPr>
          <p:cNvPr id="150531" name="Title 2"/>
          <p:cNvPicPr>
            <a:picLocks noChangeArrowheads="1"/>
          </p:cNvPicPr>
          <p:nvPr/>
        </p:nvPicPr>
        <p:blipFill>
          <a:blip r:embed="rId2"/>
          <a:srcRect/>
          <a:stretch>
            <a:fillRect/>
          </a:stretch>
        </p:blipFill>
        <p:spPr bwMode="auto">
          <a:xfrm>
            <a:off x="139700" y="-73025"/>
            <a:ext cx="8864600" cy="9572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anim calcmode="lin" valueType="num">
                                      <p:cBhvr>
                                        <p:cTn id="8"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anim calcmode="lin" valueType="num">
                                      <p:cBhvr>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anim calcmode="lin" valueType="num">
                                      <p:cBhvr>
                                        <p:cTn id="18"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fade">
                                      <p:cBhvr>
                                        <p:cTn id="24" dur="500"/>
                                        <p:tgtEl>
                                          <p:spTgt spid="2">
                                            <p:txEl>
                                              <p:pRg st="3" end="3"/>
                                            </p:txEl>
                                          </p:spTgt>
                                        </p:tgtEl>
                                      </p:cBhvr>
                                    </p:animEffect>
                                    <p:anim calcmode="lin" valueType="num">
                                      <p:cBhvr>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6" dur="500" fill="hold"/>
                                        <p:tgtEl>
                                          <p:spTgt spid="2">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fade">
                                      <p:cBhvr>
                                        <p:cTn id="29" dur="500"/>
                                        <p:tgtEl>
                                          <p:spTgt spid="2">
                                            <p:txEl>
                                              <p:pRg st="4" end="4"/>
                                            </p:txEl>
                                          </p:spTgt>
                                        </p:tgtEl>
                                      </p:cBhvr>
                                    </p:animEffect>
                                    <p:anim calcmode="lin" valueType="num">
                                      <p:cBhvr>
                                        <p:cTn id="30"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1"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p:cNvSpPr>
            <a:spLocks/>
          </p:cNvSpPr>
          <p:nvPr/>
        </p:nvSpPr>
        <p:spPr bwMode="auto">
          <a:xfrm>
            <a:off x="444500" y="468313"/>
            <a:ext cx="8229600" cy="1143000"/>
          </a:xfrm>
          <a:prstGeom prst="rect">
            <a:avLst/>
          </a:prstGeom>
          <a:noFill/>
          <a:ln w="9525">
            <a:noFill/>
            <a:miter lim="800000"/>
            <a:headEnd/>
            <a:tailEnd/>
          </a:ln>
        </p:spPr>
        <p:txBody>
          <a:bodyPr lIns="0" rIns="0" bIns="0" anchor="b"/>
          <a:lstStyle/>
          <a:p>
            <a:pPr eaLnBrk="0" hangingPunct="0">
              <a:lnSpc>
                <a:spcPct val="90000"/>
              </a:lnSpc>
            </a:pPr>
            <a:r>
              <a:rPr lang="en-US" sz="4000">
                <a:latin typeface="Segoe UI" pitchFamily="34" charset="0"/>
                <a:cs typeface="Arial" charset="0"/>
              </a:rPr>
              <a:t>Fundamentals of Workflows</a:t>
            </a:r>
          </a:p>
        </p:txBody>
      </p:sp>
      <p:pic>
        <p:nvPicPr>
          <p:cNvPr id="164867" name="Content Placeholder 3" descr="Fundamentals of Workflows.JPG"/>
          <p:cNvPicPr>
            <a:picLocks noChangeAspect="1"/>
          </p:cNvPicPr>
          <p:nvPr/>
        </p:nvPicPr>
        <p:blipFill>
          <a:blip r:embed="rId2"/>
          <a:srcRect/>
          <a:stretch>
            <a:fillRect/>
          </a:stretch>
        </p:blipFill>
        <p:spPr bwMode="auto">
          <a:xfrm>
            <a:off x="1063625" y="1708150"/>
            <a:ext cx="6991350" cy="4371975"/>
          </a:xfrm>
          <a:prstGeom prst="rect">
            <a:avLst/>
          </a:prstGeom>
          <a:noFill/>
          <a:ln w="9525">
            <a:noFill/>
            <a:miter lim="800000"/>
            <a:headEnd/>
            <a:tailEnd/>
          </a:ln>
        </p:spPr>
      </p:pic>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itle 1"/>
          <p:cNvSpPr>
            <a:spLocks/>
          </p:cNvSpPr>
          <p:nvPr/>
        </p:nvSpPr>
        <p:spPr bwMode="auto">
          <a:xfrm>
            <a:off x="479425" y="608013"/>
            <a:ext cx="8229600" cy="646112"/>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Architecture Diagram</a:t>
            </a:r>
          </a:p>
        </p:txBody>
      </p:sp>
      <p:pic>
        <p:nvPicPr>
          <p:cNvPr id="172035" name="Content Placeholder 3" descr="WWF Architecture Diagram.JPG"/>
          <p:cNvPicPr>
            <a:picLocks noChangeAspect="1" noChangeArrowheads="1"/>
          </p:cNvPicPr>
          <p:nvPr/>
        </p:nvPicPr>
        <p:blipFill>
          <a:blip r:embed="rId2"/>
          <a:srcRect/>
          <a:stretch>
            <a:fillRect/>
          </a:stretch>
        </p:blipFill>
        <p:spPr bwMode="auto">
          <a:xfrm>
            <a:off x="1603375" y="1878013"/>
            <a:ext cx="5937250" cy="4503737"/>
          </a:xfrm>
          <a:prstGeom prst="rect">
            <a:avLst/>
          </a:prstGeom>
          <a:noFill/>
          <a:ln w="9525">
            <a:noFill/>
            <a:miter lim="800000"/>
            <a:headEnd/>
            <a:tailEnd/>
          </a:ln>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itle 1"/>
          <p:cNvSpPr>
            <a:spLocks/>
          </p:cNvSpPr>
          <p:nvPr/>
        </p:nvSpPr>
        <p:spPr bwMode="auto">
          <a:xfrm>
            <a:off x="500063" y="269875"/>
            <a:ext cx="8229600" cy="68580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Architecture Diagram </a:t>
            </a:r>
          </a:p>
        </p:txBody>
      </p:sp>
      <p:sp>
        <p:nvSpPr>
          <p:cNvPr id="173059" name="Content Placeholder 2"/>
          <p:cNvSpPr>
            <a:spLocks/>
          </p:cNvSpPr>
          <p:nvPr/>
        </p:nvSpPr>
        <p:spPr bwMode="auto">
          <a:xfrm>
            <a:off x="500063" y="1042988"/>
            <a:ext cx="8229600" cy="4694237"/>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Top Layer</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At the top of the model is the location where developers build the code to run a workflow. This layer provides the out-the-box Activities, the model for the construction of custom Activities, and the engine to build rules.</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Middle Layer</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The Runtime layer ensures the execution aspects of the workflow and contains the mission-critical services required: for example, the state management and persistence service, the rules service that provides policy execution functionality, the scheduler service, and the tracking service.</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Bottom Layer</a:t>
            </a:r>
          </a:p>
          <a:p>
            <a:pPr marL="639763" lvl="1"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The Hosting layer is the connecting link between the Workflow Foundation and the outside world and provides a package of services (Persistence, Timer, Tracking, Communication) needed to guarantee the control and management of the workflow.</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itle 1"/>
          <p:cNvSpPr>
            <a:spLocks/>
          </p:cNvSpPr>
          <p:nvPr/>
        </p:nvSpPr>
        <p:spPr bwMode="auto">
          <a:xfrm>
            <a:off x="466725" y="395288"/>
            <a:ext cx="8229600" cy="611187"/>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Windows Workflow Runtime</a:t>
            </a:r>
          </a:p>
        </p:txBody>
      </p:sp>
      <p:sp>
        <p:nvSpPr>
          <p:cNvPr id="174083" name="Content Placeholder 2"/>
          <p:cNvSpPr>
            <a:spLocks/>
          </p:cNvSpPr>
          <p:nvPr/>
        </p:nvSpPr>
        <p:spPr bwMode="auto">
          <a:xfrm>
            <a:off x="466725" y="1093788"/>
            <a:ext cx="8229600" cy="4389437"/>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400">
                <a:latin typeface="Segoe UI" pitchFamily="34" charset="0"/>
              </a:rPr>
              <a:t>View the workflow activities as instructions, for a workflow processor to execute. In Windows Workflow, the processor is in the WF runtime.</a:t>
            </a:r>
          </a:p>
          <a:p>
            <a:pPr marL="273050" indent="-273050" defTabSz="914400">
              <a:lnSpc>
                <a:spcPct val="90000"/>
              </a:lnSpc>
              <a:spcBef>
                <a:spcPct val="20000"/>
              </a:spcBef>
              <a:buClr>
                <a:srgbClr val="C3D69B"/>
              </a:buClr>
              <a:buSzPct val="90000"/>
              <a:buFont typeface="Segoe UI" pitchFamily="34" charset="0"/>
              <a:buChar char="&gt;"/>
            </a:pPr>
            <a:r>
              <a:rPr lang="en-US" sz="2400">
                <a:latin typeface="Segoe UI" pitchFamily="34" charset="0"/>
              </a:rPr>
              <a:t>Workflow runtime provides common facilities for running and managing the workflows and can be hosted in any CLR application domain, be it a Windows Service, a Console, GUI or Web Application.</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itle 1"/>
          <p:cNvSpPr>
            <a:spLocks/>
          </p:cNvSpPr>
          <p:nvPr/>
        </p:nvSpPr>
        <p:spPr bwMode="auto">
          <a:xfrm>
            <a:off x="669925" y="215900"/>
            <a:ext cx="8229600" cy="504825"/>
          </a:xfrm>
          <a:prstGeom prst="rect">
            <a:avLst/>
          </a:prstGeom>
          <a:noFill/>
          <a:ln w="9525">
            <a:noFill/>
            <a:miter lim="800000"/>
            <a:headEnd/>
            <a:tailEnd/>
          </a:ln>
        </p:spPr>
        <p:txBody>
          <a:bodyPr lIns="0" rIns="0" bIns="0" anchor="b"/>
          <a:lstStyle/>
          <a:p>
            <a:pPr>
              <a:lnSpc>
                <a:spcPct val="90000"/>
              </a:lnSpc>
            </a:pPr>
            <a:r>
              <a:rPr lang="en-US" sz="2700">
                <a:latin typeface="Segoe UI" pitchFamily="34" charset="0"/>
                <a:cs typeface="Arial" charset="0"/>
              </a:rPr>
              <a:t>Hosting the Windows Workflow Runtime</a:t>
            </a:r>
          </a:p>
        </p:txBody>
      </p:sp>
      <p:sp>
        <p:nvSpPr>
          <p:cNvPr id="175107" name="Content Placeholder 2"/>
          <p:cNvSpPr>
            <a:spLocks/>
          </p:cNvSpPr>
          <p:nvPr/>
        </p:nvSpPr>
        <p:spPr bwMode="auto">
          <a:xfrm>
            <a:off x="669925" y="808038"/>
            <a:ext cx="8229600" cy="2935287"/>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400">
                <a:latin typeface="Segoe UI" pitchFamily="34" charset="0"/>
              </a:rPr>
              <a:t>WF lives inside a handful of assemblies like System.Windows.Workflow.Runtime</a:t>
            </a:r>
          </a:p>
          <a:p>
            <a:pPr marL="273050" indent="-273050" defTabSz="914400">
              <a:lnSpc>
                <a:spcPct val="90000"/>
              </a:lnSpc>
              <a:spcBef>
                <a:spcPct val="20000"/>
              </a:spcBef>
              <a:buClr>
                <a:srgbClr val="C3D69B"/>
              </a:buClr>
              <a:buSzPct val="90000"/>
              <a:buFont typeface="Segoe UI" pitchFamily="34" charset="0"/>
              <a:buNone/>
            </a:pPr>
            <a:endParaRPr lang="en-US" sz="24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400">
                <a:latin typeface="Segoe UI" pitchFamily="34" charset="0"/>
              </a:rPr>
              <a:t>Like ASP.Net Runtime, the WF needs a host process to load, initialize and start its runtime before anything interesting can happen.</a:t>
            </a:r>
          </a:p>
          <a:p>
            <a:pPr marL="273050" indent="-273050" defTabSz="914400">
              <a:lnSpc>
                <a:spcPct val="9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400">
                <a:latin typeface="Segoe UI" pitchFamily="34" charset="0"/>
              </a:rPr>
              <a:t>WF will be useful in a variety of different hosts. We can host WF in a smart client application, a console application, or a Windows service, for instance.</a:t>
            </a:r>
          </a:p>
          <a:p>
            <a:pPr marL="273050" indent="-273050" defTabSz="914400">
              <a:lnSpc>
                <a:spcPct val="90000"/>
              </a:lnSpc>
              <a:spcBef>
                <a:spcPct val="20000"/>
              </a:spcBef>
              <a:buClr>
                <a:srgbClr val="C3D69B"/>
              </a:buClr>
              <a:buSzPct val="90000"/>
              <a:buFont typeface="Segoe UI" pitchFamily="34" charset="0"/>
              <a:buChar char="&gt;"/>
            </a:pPr>
            <a:endParaRPr lang="en-US" sz="2400">
              <a:latin typeface="Segoe UI" pitchFamily="34" charset="0"/>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8"/>
          <p:cNvGrpSpPr>
            <a:grpSpLocks/>
          </p:cNvGrpSpPr>
          <p:nvPr/>
        </p:nvGrpSpPr>
        <p:grpSpPr bwMode="auto">
          <a:xfrm>
            <a:off x="4800600" y="1362075"/>
            <a:ext cx="3733800" cy="4079875"/>
            <a:chOff x="5410200" y="1362252"/>
            <a:chExt cx="3276600" cy="4079544"/>
          </a:xfrm>
        </p:grpSpPr>
        <p:sp>
          <p:nvSpPr>
            <p:cNvPr id="72" name="Rectangle 71"/>
            <p:cNvSpPr/>
            <p:nvPr/>
          </p:nvSpPr>
          <p:spPr>
            <a:xfrm>
              <a:off x="5410200" y="1362252"/>
              <a:ext cx="3276600" cy="4079544"/>
            </a:xfrm>
            <a:prstGeom prst="rect">
              <a:avLst/>
            </a:prstGeom>
          </p:spPr>
          <p:style>
            <a:lnRef idx="1">
              <a:schemeClr val="dk1"/>
            </a:lnRef>
            <a:fillRef idx="2">
              <a:schemeClr val="dk1"/>
            </a:fillRef>
            <a:effectRef idx="1">
              <a:schemeClr val="dk1"/>
            </a:effectRef>
            <a:fontRef idx="minor">
              <a:schemeClr val="dk1"/>
            </a:fontRef>
          </p:style>
          <p:txBody>
            <a:bodyPr anchor="b"/>
            <a:lstStyle/>
            <a:p>
              <a:pPr algn="ctr" defTabSz="914363" fontAlgn="auto">
                <a:spcBef>
                  <a:spcPts val="0"/>
                </a:spcBef>
                <a:spcAft>
                  <a:spcPts val="0"/>
                </a:spcAft>
                <a:defRPr/>
              </a:pPr>
              <a:r>
                <a:rPr lang="en-US" sz="1200" dirty="0"/>
                <a:t>Host (.exe, Dublin-IIS/WAS, .NET Services, …)</a:t>
              </a:r>
              <a:endParaRPr lang="en-US" sz="1600" dirty="0"/>
            </a:p>
          </p:txBody>
        </p:sp>
        <p:sp>
          <p:nvSpPr>
            <p:cNvPr id="74" name="Rectangle 73"/>
            <p:cNvSpPr/>
            <p:nvPr/>
          </p:nvSpPr>
          <p:spPr>
            <a:xfrm>
              <a:off x="5486822" y="3725848"/>
              <a:ext cx="3123358" cy="1336567"/>
            </a:xfrm>
            <a:prstGeom prst="rect">
              <a:avLst/>
            </a:prstGeom>
          </p:spPr>
          <p:style>
            <a:lnRef idx="1">
              <a:schemeClr val="accent2"/>
            </a:lnRef>
            <a:fillRef idx="2">
              <a:schemeClr val="accent2"/>
            </a:fillRef>
            <a:effectRef idx="1">
              <a:schemeClr val="accent2"/>
            </a:effectRef>
            <a:fontRef idx="minor">
              <a:schemeClr val="dk1"/>
            </a:fontRef>
          </p:style>
          <p:txBody>
            <a:bodyPr/>
            <a:lstStyle/>
            <a:p>
              <a:pPr defTabSz="914363" fontAlgn="auto">
                <a:spcBef>
                  <a:spcPts val="0"/>
                </a:spcBef>
                <a:spcAft>
                  <a:spcPts val="0"/>
                </a:spcAft>
                <a:defRPr/>
              </a:pPr>
              <a:r>
                <a:rPr lang="en-US" sz="2400" dirty="0"/>
                <a:t>WF Runtime</a:t>
              </a:r>
            </a:p>
          </p:txBody>
        </p:sp>
        <p:sp>
          <p:nvSpPr>
            <p:cNvPr id="33" name="Rectangle 32"/>
            <p:cNvSpPr/>
            <p:nvPr/>
          </p:nvSpPr>
          <p:spPr>
            <a:xfrm>
              <a:off x="7282543" y="3779819"/>
              <a:ext cx="1252408" cy="1233387"/>
            </a:xfrm>
            <a:prstGeom prst="rect">
              <a:avLst/>
            </a:prstGeom>
          </p:spPr>
          <p:style>
            <a:lnRef idx="1">
              <a:schemeClr val="accent4"/>
            </a:lnRef>
            <a:fillRef idx="2">
              <a:schemeClr val="accent4"/>
            </a:fillRef>
            <a:effectRef idx="1">
              <a:schemeClr val="accent4"/>
            </a:effectRef>
            <a:fontRef idx="minor">
              <a:schemeClr val="dk1"/>
            </a:fontRef>
          </p:style>
          <p:txBody>
            <a:bodyPr/>
            <a:lstStyle/>
            <a:p>
              <a:pPr defTabSz="914363" fontAlgn="auto">
                <a:spcBef>
                  <a:spcPts val="0"/>
                </a:spcBef>
                <a:spcAft>
                  <a:spcPts val="0"/>
                </a:spcAft>
                <a:defRPr/>
              </a:pPr>
              <a:r>
                <a:rPr lang="en-US" sz="1600" dirty="0"/>
                <a:t>Extensions</a:t>
              </a:r>
              <a:endParaRPr lang="en-US" sz="1400" dirty="0"/>
            </a:p>
          </p:txBody>
        </p:sp>
        <p:sp>
          <p:nvSpPr>
            <p:cNvPr id="34" name="Rectangle 33"/>
            <p:cNvSpPr/>
            <p:nvPr/>
          </p:nvSpPr>
          <p:spPr>
            <a:xfrm>
              <a:off x="7368916" y="4436991"/>
              <a:ext cx="1067124" cy="24604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r>
                <a:rPr lang="en-US" sz="1400" dirty="0"/>
                <a:t>Tracking</a:t>
              </a:r>
            </a:p>
          </p:txBody>
        </p:sp>
        <p:sp>
          <p:nvSpPr>
            <p:cNvPr id="35" name="Rectangle 34"/>
            <p:cNvSpPr/>
            <p:nvPr/>
          </p:nvSpPr>
          <p:spPr>
            <a:xfrm>
              <a:off x="7368916" y="4103643"/>
              <a:ext cx="1067124" cy="24604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r>
                <a:rPr lang="en-US" sz="1400" dirty="0"/>
                <a:t>Persistence</a:t>
              </a:r>
            </a:p>
          </p:txBody>
        </p:sp>
        <p:sp>
          <p:nvSpPr>
            <p:cNvPr id="36" name="Rectangle 35"/>
            <p:cNvSpPr/>
            <p:nvPr/>
          </p:nvSpPr>
          <p:spPr>
            <a:xfrm>
              <a:off x="7357771" y="4744941"/>
              <a:ext cx="1089414" cy="217469"/>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defTabSz="914363" fontAlgn="auto">
                <a:spcBef>
                  <a:spcPts val="0"/>
                </a:spcBef>
                <a:spcAft>
                  <a:spcPts val="0"/>
                </a:spcAft>
                <a:defRPr/>
              </a:pPr>
              <a:r>
                <a:rPr lang="en-US" sz="1600" dirty="0"/>
                <a:t>…</a:t>
              </a:r>
            </a:p>
          </p:txBody>
        </p:sp>
      </p:grpSp>
      <p:sp>
        <p:nvSpPr>
          <p:cNvPr id="41" name="Content Placeholder 40"/>
          <p:cNvSpPr>
            <a:spLocks noGrp="1"/>
          </p:cNvSpPr>
          <p:nvPr>
            <p:ph idx="4294967295"/>
          </p:nvPr>
        </p:nvSpPr>
        <p:spPr>
          <a:xfrm>
            <a:off x="443835" y="1354540"/>
            <a:ext cx="4357101" cy="5141794"/>
          </a:xfrm>
        </p:spPr>
        <p:txBody>
          <a:bodyPr>
            <a:normAutofit/>
          </a:bodyPr>
          <a:lstStyle/>
          <a:p>
            <a:pPr defTabSz="914363" eaLnBrk="1" fontAlgn="auto" hangingPunct="1">
              <a:spcAft>
                <a:spcPts val="0"/>
              </a:spcAft>
              <a:buClrTx/>
              <a:buFontTx/>
              <a:buBlip>
                <a:blip r:embed="rId2"/>
              </a:buBlip>
              <a:defRPr/>
            </a:pPr>
            <a:r>
              <a:rPr lang="en-US" dirty="0" smtClean="0">
                <a:latin typeface="Segoe Light" pitchFamily="34" charset="0"/>
              </a:rPr>
              <a:t>WF4 provides declarative authoring of programs that coordinate work</a:t>
            </a:r>
          </a:p>
          <a:p>
            <a:pPr defTabSz="914363" eaLnBrk="1" fontAlgn="auto" hangingPunct="1">
              <a:spcAft>
                <a:spcPts val="0"/>
              </a:spcAft>
              <a:buClrTx/>
              <a:buFontTx/>
              <a:buBlip>
                <a:blip r:embed="rId2"/>
              </a:buBlip>
              <a:defRPr/>
            </a:pPr>
            <a:endParaRPr lang="en-US" dirty="0" smtClean="0">
              <a:latin typeface="Segoe Light" pitchFamily="34" charset="0"/>
            </a:endParaRPr>
          </a:p>
          <a:p>
            <a:pPr defTabSz="914363" eaLnBrk="1" fontAlgn="auto" hangingPunct="1">
              <a:spcAft>
                <a:spcPts val="0"/>
              </a:spcAft>
              <a:buClrTx/>
              <a:buFontTx/>
              <a:buBlip>
                <a:blip r:embed="rId2"/>
              </a:buBlip>
              <a:defRPr/>
            </a:pPr>
            <a:r>
              <a:rPr lang="en-US" dirty="0" smtClean="0">
                <a:latin typeface="Segoe Light" pitchFamily="34" charset="0"/>
              </a:rPr>
              <a:t>Activities</a:t>
            </a:r>
          </a:p>
          <a:p>
            <a:pPr defTabSz="914363" eaLnBrk="1" fontAlgn="auto" hangingPunct="1">
              <a:spcAft>
                <a:spcPts val="0"/>
              </a:spcAft>
              <a:buClrTx/>
              <a:buFontTx/>
              <a:buBlip>
                <a:blip r:embed="rId2"/>
              </a:buBlip>
              <a:defRPr/>
            </a:pPr>
            <a:r>
              <a:rPr lang="en-US" dirty="0" smtClean="0">
                <a:latin typeface="Segoe Light" pitchFamily="34" charset="0"/>
              </a:rPr>
              <a:t>Runtime</a:t>
            </a:r>
          </a:p>
          <a:p>
            <a:pPr defTabSz="914363" eaLnBrk="1" fontAlgn="auto" hangingPunct="1">
              <a:spcAft>
                <a:spcPts val="0"/>
              </a:spcAft>
              <a:buClrTx/>
              <a:buFontTx/>
              <a:buBlip>
                <a:blip r:embed="rId2"/>
              </a:buBlip>
              <a:defRPr/>
            </a:pPr>
            <a:r>
              <a:rPr lang="en-US" dirty="0" smtClean="0">
                <a:latin typeface="Segoe Light" pitchFamily="34" charset="0"/>
              </a:rPr>
              <a:t>Tooling</a:t>
            </a:r>
          </a:p>
          <a:p>
            <a:pPr defTabSz="914363" eaLnBrk="1" fontAlgn="auto" hangingPunct="1">
              <a:spcAft>
                <a:spcPts val="0"/>
              </a:spcAft>
              <a:buClrTx/>
              <a:buFontTx/>
              <a:buNone/>
              <a:defRPr/>
            </a:pPr>
            <a:endParaRPr lang="en-US" dirty="0" smtClean="0">
              <a:latin typeface="Segoe Light" pitchFamily="34" charset="0"/>
            </a:endParaRPr>
          </a:p>
        </p:txBody>
      </p:sp>
      <p:grpSp>
        <p:nvGrpSpPr>
          <p:cNvPr id="4" name="Group 41"/>
          <p:cNvGrpSpPr>
            <a:grpSpLocks/>
          </p:cNvGrpSpPr>
          <p:nvPr/>
        </p:nvGrpSpPr>
        <p:grpSpPr bwMode="auto">
          <a:xfrm>
            <a:off x="4800600" y="5521325"/>
            <a:ext cx="3733800" cy="1108075"/>
            <a:chOff x="5486400" y="721056"/>
            <a:chExt cx="3276600" cy="955344"/>
          </a:xfrm>
        </p:grpSpPr>
        <p:sp>
          <p:nvSpPr>
            <p:cNvPr id="67" name="Rectangle 24"/>
            <p:cNvSpPr/>
            <p:nvPr/>
          </p:nvSpPr>
          <p:spPr>
            <a:xfrm>
              <a:off x="5486400" y="721056"/>
              <a:ext cx="3276600" cy="955344"/>
            </a:xfrm>
            <a:prstGeom prst="rect">
              <a:avLst/>
            </a:prstGeom>
          </p:spPr>
          <p:style>
            <a:lnRef idx="1">
              <a:schemeClr val="dk1"/>
            </a:lnRef>
            <a:fillRef idx="2">
              <a:schemeClr val="dk1"/>
            </a:fillRef>
            <a:effectRef idx="1">
              <a:schemeClr val="dk1"/>
            </a:effectRef>
            <a:fontRef idx="minor">
              <a:schemeClr val="dk1"/>
            </a:fontRef>
          </p:style>
          <p:txBody>
            <a:bodyPr/>
            <a:lstStyle/>
            <a:p>
              <a:pPr defTabSz="914363" fontAlgn="auto">
                <a:spcBef>
                  <a:spcPts val="0"/>
                </a:spcBef>
                <a:spcAft>
                  <a:spcPts val="0"/>
                </a:spcAft>
                <a:defRPr/>
              </a:pPr>
              <a:r>
                <a:rPr lang="en-US" dirty="0"/>
                <a:t>Tooling</a:t>
              </a:r>
              <a:endParaRPr lang="en-US" sz="1400" dirty="0"/>
            </a:p>
          </p:txBody>
        </p:sp>
        <p:sp>
          <p:nvSpPr>
            <p:cNvPr id="68" name="Rectangle 67"/>
            <p:cNvSpPr/>
            <p:nvPr/>
          </p:nvSpPr>
          <p:spPr>
            <a:xfrm>
              <a:off x="5543518" y="1112501"/>
              <a:ext cx="983537" cy="502309"/>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defTabSz="914363" fontAlgn="auto">
                <a:spcBef>
                  <a:spcPts val="0"/>
                </a:spcBef>
                <a:spcAft>
                  <a:spcPts val="0"/>
                </a:spcAft>
                <a:defRPr/>
              </a:pPr>
              <a:r>
                <a:rPr lang="en-US" sz="1600" dirty="0"/>
                <a:t>VS Designer</a:t>
              </a:r>
            </a:p>
          </p:txBody>
        </p:sp>
        <p:sp>
          <p:nvSpPr>
            <p:cNvPr id="69" name="Rectangle 68"/>
            <p:cNvSpPr/>
            <p:nvPr/>
          </p:nvSpPr>
          <p:spPr>
            <a:xfrm>
              <a:off x="6593925" y="1112501"/>
              <a:ext cx="1060158" cy="502309"/>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defTabSz="914363" fontAlgn="auto">
                <a:spcBef>
                  <a:spcPts val="0"/>
                </a:spcBef>
                <a:spcAft>
                  <a:spcPts val="0"/>
                </a:spcAft>
                <a:defRPr/>
              </a:pPr>
              <a:r>
                <a:rPr lang="en-US" sz="1600" dirty="0"/>
                <a:t>VS Debugger</a:t>
              </a:r>
            </a:p>
          </p:txBody>
        </p:sp>
        <p:sp>
          <p:nvSpPr>
            <p:cNvPr id="71" name="Rectangle 70"/>
            <p:cNvSpPr/>
            <p:nvPr/>
          </p:nvSpPr>
          <p:spPr>
            <a:xfrm>
              <a:off x="7711201" y="1112501"/>
              <a:ext cx="1012792" cy="514627"/>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defTabSz="914363" fontAlgn="auto">
                <a:spcBef>
                  <a:spcPts val="0"/>
                </a:spcBef>
                <a:spcAft>
                  <a:spcPts val="0"/>
                </a:spcAft>
                <a:defRPr/>
              </a:pPr>
              <a:r>
                <a:rPr lang="en-US" sz="1600" dirty="0" err="1"/>
                <a:t>Rehosted</a:t>
              </a:r>
              <a:r>
                <a:rPr lang="en-US" sz="1600" dirty="0"/>
                <a:t> Designer</a:t>
              </a:r>
            </a:p>
          </p:txBody>
        </p:sp>
      </p:grpSp>
      <p:sp>
        <p:nvSpPr>
          <p:cNvPr id="46" name="Rectangle 45"/>
          <p:cNvSpPr/>
          <p:nvPr/>
        </p:nvSpPr>
        <p:spPr>
          <a:xfrm>
            <a:off x="4887913" y="1447800"/>
            <a:ext cx="3557587" cy="2193925"/>
          </a:xfrm>
          <a:prstGeom prst="rect">
            <a:avLst/>
          </a:prstGeom>
        </p:spPr>
        <p:style>
          <a:lnRef idx="1">
            <a:schemeClr val="accent2"/>
          </a:lnRef>
          <a:fillRef idx="2">
            <a:schemeClr val="accent2"/>
          </a:fillRef>
          <a:effectRef idx="1">
            <a:schemeClr val="accent2"/>
          </a:effectRef>
          <a:fontRef idx="minor">
            <a:schemeClr val="dk1"/>
          </a:fontRef>
        </p:style>
        <p:txBody>
          <a:bodyPr/>
          <a:lstStyle/>
          <a:p>
            <a:pPr defTabSz="914363" fontAlgn="auto">
              <a:spcBef>
                <a:spcPts val="0"/>
              </a:spcBef>
              <a:spcAft>
                <a:spcPts val="0"/>
              </a:spcAft>
              <a:defRPr/>
            </a:pPr>
            <a:r>
              <a:rPr lang="en-US" sz="2400" dirty="0">
                <a:solidFill>
                  <a:schemeClr val="bg1"/>
                </a:solidFill>
              </a:rPr>
              <a:t>Workflow</a:t>
            </a:r>
            <a:endParaRPr lang="en-US" dirty="0">
              <a:solidFill>
                <a:schemeClr val="bg1"/>
              </a:solidFill>
            </a:endParaRPr>
          </a:p>
        </p:txBody>
      </p:sp>
      <p:sp>
        <p:nvSpPr>
          <p:cNvPr id="47" name="Rectangle 46"/>
          <p:cNvSpPr/>
          <p:nvPr/>
        </p:nvSpPr>
        <p:spPr>
          <a:xfrm>
            <a:off x="4953000" y="1981200"/>
            <a:ext cx="914400" cy="1616075"/>
          </a:xfrm>
          <a:prstGeom prst="rect">
            <a:avLst/>
          </a:prstGeom>
        </p:spPr>
        <p:style>
          <a:lnRef idx="1">
            <a:schemeClr val="accent4"/>
          </a:lnRef>
          <a:fillRef idx="2">
            <a:schemeClr val="accent4"/>
          </a:fillRef>
          <a:effectRef idx="1">
            <a:schemeClr val="accent4"/>
          </a:effectRef>
          <a:fontRef idx="minor">
            <a:schemeClr val="dk1"/>
          </a:fontRef>
        </p:style>
        <p:txBody>
          <a:bodyPr/>
          <a:lstStyle/>
          <a:p>
            <a:pPr defTabSz="914363" fontAlgn="auto">
              <a:spcBef>
                <a:spcPts val="0"/>
              </a:spcBef>
              <a:spcAft>
                <a:spcPts val="0"/>
              </a:spcAft>
              <a:defRPr/>
            </a:pPr>
            <a:r>
              <a:rPr lang="en-US" sz="1600" dirty="0"/>
              <a:t>Activity Library</a:t>
            </a:r>
          </a:p>
        </p:txBody>
      </p:sp>
      <p:sp>
        <p:nvSpPr>
          <p:cNvPr id="49" name="Rectangle 48"/>
          <p:cNvSpPr/>
          <p:nvPr/>
        </p:nvSpPr>
        <p:spPr>
          <a:xfrm>
            <a:off x="5029200" y="2570163"/>
            <a:ext cx="685800" cy="1682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0" name="Rectangle 49"/>
          <p:cNvSpPr/>
          <p:nvPr/>
        </p:nvSpPr>
        <p:spPr>
          <a:xfrm>
            <a:off x="5029200" y="2819400"/>
            <a:ext cx="685800" cy="1682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1" name="Rectangle 50"/>
          <p:cNvSpPr/>
          <p:nvPr/>
        </p:nvSpPr>
        <p:spPr>
          <a:xfrm>
            <a:off x="5029200" y="3086100"/>
            <a:ext cx="685800" cy="1698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sz="1400"/>
          </a:p>
        </p:txBody>
      </p:sp>
      <p:sp>
        <p:nvSpPr>
          <p:cNvPr id="52" name="Rectangle 51"/>
          <p:cNvSpPr/>
          <p:nvPr/>
        </p:nvSpPr>
        <p:spPr>
          <a:xfrm>
            <a:off x="5029200" y="3336925"/>
            <a:ext cx="685800" cy="1682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sz="1400"/>
          </a:p>
        </p:txBody>
      </p:sp>
      <p:grpSp>
        <p:nvGrpSpPr>
          <p:cNvPr id="5" name="Group 31"/>
          <p:cNvGrpSpPr>
            <a:grpSpLocks/>
          </p:cNvGrpSpPr>
          <p:nvPr/>
        </p:nvGrpSpPr>
        <p:grpSpPr bwMode="auto">
          <a:xfrm>
            <a:off x="6019800" y="1676400"/>
            <a:ext cx="2089150" cy="1828800"/>
            <a:chOff x="6444827" y="1787856"/>
            <a:chExt cx="2089573" cy="1828800"/>
          </a:xfrm>
        </p:grpSpPr>
        <p:cxnSp>
          <p:nvCxnSpPr>
            <p:cNvPr id="60" name="Straight Arrow Connector 59"/>
            <p:cNvCxnSpPr/>
            <p:nvPr/>
          </p:nvCxnSpPr>
          <p:spPr>
            <a:xfrm rot="10800000" flipV="1">
              <a:off x="7086307" y="2206956"/>
              <a:ext cx="419185" cy="34290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61" name="Straight Arrow Connector 60"/>
            <p:cNvCxnSpPr/>
            <p:nvPr/>
          </p:nvCxnSpPr>
          <p:spPr>
            <a:xfrm>
              <a:off x="7886569" y="2206956"/>
              <a:ext cx="342969" cy="57150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63" name="Straight Arrow Connector 62"/>
            <p:cNvCxnSpPr/>
            <p:nvPr/>
          </p:nvCxnSpPr>
          <p:spPr>
            <a:xfrm rot="5400000">
              <a:off x="7696084" y="2930802"/>
              <a:ext cx="533400" cy="53350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nvGrpSpPr>
            <p:cNvPr id="27663" name="Group 42"/>
            <p:cNvGrpSpPr>
              <a:grpSpLocks/>
            </p:cNvGrpSpPr>
            <p:nvPr/>
          </p:nvGrpSpPr>
          <p:grpSpPr bwMode="auto">
            <a:xfrm>
              <a:off x="6444827" y="1787856"/>
              <a:ext cx="2089573" cy="1828800"/>
              <a:chOff x="6521027" y="2098344"/>
              <a:chExt cx="2089573" cy="1828800"/>
            </a:xfrm>
          </p:grpSpPr>
          <p:sp>
            <p:nvSpPr>
              <p:cNvPr id="53" name="Rectangle 52"/>
              <p:cNvSpPr/>
              <p:nvPr/>
            </p:nvSpPr>
            <p:spPr>
              <a:xfrm>
                <a:off x="7467369" y="2098344"/>
                <a:ext cx="609723"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4" name="Flowchart: Decision 53"/>
              <p:cNvSpPr/>
              <p:nvPr/>
            </p:nvSpPr>
            <p:spPr>
              <a:xfrm>
                <a:off x="7581692" y="2403144"/>
                <a:ext cx="381077" cy="228600"/>
              </a:xfrm>
              <a:prstGeom prst="flowChartDecision">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5" name="Rectangle 54"/>
              <p:cNvSpPr/>
              <p:nvPr/>
            </p:nvSpPr>
            <p:spPr>
              <a:xfrm>
                <a:off x="6857645" y="2860344"/>
                <a:ext cx="609723"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6" name="Rectangle 55"/>
              <p:cNvSpPr/>
              <p:nvPr/>
            </p:nvSpPr>
            <p:spPr>
              <a:xfrm>
                <a:off x="8000877" y="3088944"/>
                <a:ext cx="609723"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7" name="Rectangle 56"/>
              <p:cNvSpPr/>
              <p:nvPr/>
            </p:nvSpPr>
            <p:spPr>
              <a:xfrm>
                <a:off x="6857645" y="3317544"/>
                <a:ext cx="609723"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58" name="Rectangle 57"/>
              <p:cNvSpPr/>
              <p:nvPr/>
            </p:nvSpPr>
            <p:spPr>
              <a:xfrm>
                <a:off x="7467369" y="3774744"/>
                <a:ext cx="609723"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endParaRPr lang="en-US"/>
              </a:p>
            </p:txBody>
          </p:sp>
          <p:cxnSp>
            <p:nvCxnSpPr>
              <p:cNvPr id="59" name="Straight Arrow Connector 58"/>
              <p:cNvCxnSpPr>
                <a:stCxn id="53" idx="2"/>
                <a:endCxn id="54" idx="0"/>
              </p:cNvCxnSpPr>
              <p:nvPr/>
            </p:nvCxnSpPr>
            <p:spPr>
              <a:xfrm rot="5400000">
                <a:off x="7696824" y="2327738"/>
                <a:ext cx="152400" cy="158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62" name="Straight Arrow Connector 61"/>
              <p:cNvCxnSpPr>
                <a:stCxn id="55" idx="2"/>
                <a:endCxn id="57" idx="0"/>
              </p:cNvCxnSpPr>
              <p:nvPr/>
            </p:nvCxnSpPr>
            <p:spPr>
              <a:xfrm rot="5400000">
                <a:off x="7010901" y="3165938"/>
                <a:ext cx="304800" cy="158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64" name="Freeform 63"/>
              <p:cNvSpPr/>
              <p:nvPr/>
            </p:nvSpPr>
            <p:spPr>
              <a:xfrm>
                <a:off x="6521027" y="2499982"/>
                <a:ext cx="1051138" cy="890587"/>
              </a:xfrm>
              <a:custGeom>
                <a:avLst/>
                <a:gdLst>
                  <a:gd name="connsiteX0" fmla="*/ 321733 w 1050350"/>
                  <a:gd name="connsiteY0" fmla="*/ 891177 h 891177"/>
                  <a:gd name="connsiteX1" fmla="*/ 121436 w 1050350"/>
                  <a:gd name="connsiteY1" fmla="*/ 145143 h 891177"/>
                  <a:gd name="connsiteX2" fmla="*/ 1050350 w 1050350"/>
                  <a:gd name="connsiteY2" fmla="*/ 20320 h 891177"/>
                </a:gdLst>
                <a:ahLst/>
                <a:cxnLst>
                  <a:cxn ang="0">
                    <a:pos x="connsiteX0" y="connsiteY0"/>
                  </a:cxn>
                  <a:cxn ang="0">
                    <a:pos x="connsiteX1" y="connsiteY1"/>
                  </a:cxn>
                  <a:cxn ang="0">
                    <a:pos x="connsiteX2" y="connsiteY2"/>
                  </a:cxn>
                </a:cxnLst>
                <a:rect l="l" t="t" r="r" b="b"/>
                <a:pathLst>
                  <a:path w="1050350" h="891177">
                    <a:moveTo>
                      <a:pt x="321733" y="891177"/>
                    </a:moveTo>
                    <a:cubicBezTo>
                      <a:pt x="160866" y="590731"/>
                      <a:pt x="0" y="290286"/>
                      <a:pt x="121436" y="145143"/>
                    </a:cubicBezTo>
                    <a:cubicBezTo>
                      <a:pt x="242872" y="0"/>
                      <a:pt x="927462" y="43059"/>
                      <a:pt x="1050350" y="20320"/>
                    </a:cubicBezTo>
                  </a:path>
                </a:pathLst>
              </a:custGeom>
              <a:ln>
                <a:tailEnd type="triangle"/>
              </a:ln>
            </p:spPr>
            <p:style>
              <a:lnRef idx="1">
                <a:schemeClr val="accent2"/>
              </a:lnRef>
              <a:fillRef idx="0">
                <a:schemeClr val="accent2"/>
              </a:fillRef>
              <a:effectRef idx="0">
                <a:schemeClr val="accent2"/>
              </a:effectRef>
              <a:fontRef idx="minor">
                <a:schemeClr val="tx1"/>
              </a:fontRef>
            </p:style>
            <p:txBody>
              <a:bodyPr anchor="ctr"/>
              <a:lstStyle/>
              <a:p>
                <a:pPr algn="ctr" defTabSz="914363" fontAlgn="auto">
                  <a:spcBef>
                    <a:spcPts val="0"/>
                  </a:spcBef>
                  <a:spcAft>
                    <a:spcPts val="0"/>
                  </a:spcAft>
                  <a:defRPr/>
                </a:pPr>
                <a:endParaRPr lang="en-US"/>
              </a:p>
            </p:txBody>
          </p:sp>
        </p:gr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9" grpId="0" animBg="1"/>
      <p:bldP spid="50" grpId="0" animBg="1"/>
      <p:bldP spid="51" grpId="0" animBg="1"/>
      <p:bldP spid="5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154" name="Title 1"/>
          <p:cNvPicPr>
            <a:picLocks noChangeArrowheads="1"/>
          </p:cNvPicPr>
          <p:nvPr/>
        </p:nvPicPr>
        <p:blipFill>
          <a:blip r:embed="rId2"/>
          <a:srcRect/>
          <a:stretch>
            <a:fillRect/>
          </a:stretch>
        </p:blipFill>
        <p:spPr bwMode="auto">
          <a:xfrm>
            <a:off x="130175" y="415925"/>
            <a:ext cx="8864600" cy="957263"/>
          </a:xfrm>
          <a:prstGeom prst="rect">
            <a:avLst/>
          </a:prstGeom>
          <a:noFill/>
          <a:ln w="9525">
            <a:noFill/>
            <a:miter lim="800000"/>
            <a:headEnd/>
            <a:tailEnd/>
          </a:ln>
        </p:spPr>
      </p:pic>
      <p:pic>
        <p:nvPicPr>
          <p:cNvPr id="177155" name="Content Placeholder 8"/>
          <p:cNvPicPr>
            <a:picLocks noChangeArrowheads="1"/>
          </p:cNvPicPr>
          <p:nvPr/>
        </p:nvPicPr>
        <p:blipFill>
          <a:blip r:embed="rId3"/>
          <a:srcRect/>
          <a:stretch>
            <a:fillRect/>
          </a:stretch>
        </p:blipFill>
        <p:spPr bwMode="auto">
          <a:xfrm>
            <a:off x="587375" y="1390650"/>
            <a:ext cx="7950200" cy="3829050"/>
          </a:xfrm>
          <a:prstGeom prst="rect">
            <a:avLst/>
          </a:prstGeom>
          <a:noFill/>
          <a:ln w="9525">
            <a:noFill/>
            <a:miter lim="800000"/>
            <a:headEnd/>
            <a:tailEnd/>
          </a:ln>
        </p:spPr>
      </p:pic>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385763" y="1852613"/>
            <a:ext cx="3889375" cy="431800"/>
          </a:xfrm>
        </p:spPr>
        <p:style>
          <a:lnRef idx="1">
            <a:schemeClr val="dk1"/>
          </a:lnRef>
          <a:fillRef idx="2">
            <a:schemeClr val="dk1"/>
          </a:fillRef>
          <a:effectRef idx="1">
            <a:schemeClr val="dk1"/>
          </a:effectRef>
          <a:fontRef idx="minor">
            <a:schemeClr val="dk1"/>
          </a:fontRef>
        </p:style>
        <p:txBody>
          <a:bodyPr lIns="91440" tIns="45720" rIns="91440" bIns="45720" numCol="1" anchor="ctr" anchorCtr="0" compatLnSpc="1">
            <a:prstTxWarp prst="textNoShape">
              <a:avLst/>
            </a:prstTxWarp>
            <a:normAutofit/>
          </a:bodyPr>
          <a:lstStyle/>
          <a:p>
            <a:pPr marL="0" indent="0" defTabSz="914400">
              <a:buFont typeface="Segoe UI" pitchFamily="34" charset="0"/>
              <a:buNone/>
              <a:defRPr/>
            </a:pPr>
            <a:r>
              <a:rPr lang="en-ZA" sz="1400" smtClean="0">
                <a:solidFill>
                  <a:srgbClr val="2B91AF"/>
                </a:solidFill>
                <a:latin typeface="DejaVu Sans Mono" pitchFamily="49" charset="0"/>
                <a:cs typeface="DejaVu Sans Mono" pitchFamily="49" charset="0"/>
              </a:rPr>
              <a:t>WorkflowInvoker</a:t>
            </a:r>
            <a:r>
              <a:rPr lang="en-ZA" sz="1400" smtClean="0">
                <a:solidFill>
                  <a:srgbClr val="000000"/>
                </a:solidFill>
                <a:latin typeface="DejaVu Sans Mono" pitchFamily="49" charset="0"/>
                <a:cs typeface="DejaVu Sans Mono" pitchFamily="49" charset="0"/>
              </a:rPr>
              <a:t>.Invoke(</a:t>
            </a:r>
            <a:r>
              <a:rPr lang="en-ZA" sz="1400" smtClean="0">
                <a:solidFill>
                  <a:srgbClr val="0000FF"/>
                </a:solidFill>
                <a:latin typeface="DejaVu Sans Mono" pitchFamily="49" charset="0"/>
                <a:cs typeface="DejaVu Sans Mono" pitchFamily="49" charset="0"/>
              </a:rPr>
              <a:t>new</a:t>
            </a:r>
            <a:r>
              <a:rPr lang="en-ZA" sz="1400" smtClean="0">
                <a:solidFill>
                  <a:srgbClr val="000000"/>
                </a:solidFill>
                <a:latin typeface="DejaVu Sans Mono" pitchFamily="49" charset="0"/>
                <a:cs typeface="DejaVu Sans Mono" pitchFamily="49" charset="0"/>
              </a:rPr>
              <a:t> </a:t>
            </a:r>
            <a:r>
              <a:rPr lang="en-ZA" sz="1400" smtClean="0">
                <a:solidFill>
                  <a:srgbClr val="2B91AF"/>
                </a:solidFill>
                <a:latin typeface="DejaVu Sans Mono" pitchFamily="49" charset="0"/>
                <a:cs typeface="DejaVu Sans Mono" pitchFamily="49" charset="0"/>
              </a:rPr>
              <a:t>Workflow1</a:t>
            </a:r>
            <a:r>
              <a:rPr lang="en-ZA" sz="1400" smtClean="0">
                <a:solidFill>
                  <a:srgbClr val="000000"/>
                </a:solidFill>
                <a:latin typeface="DejaVu Sans Mono" pitchFamily="49" charset="0"/>
                <a:cs typeface="DejaVu Sans Mono" pitchFamily="49" charset="0"/>
              </a:rPr>
              <a:t>());</a:t>
            </a:r>
          </a:p>
        </p:txBody>
      </p:sp>
      <p:pic>
        <p:nvPicPr>
          <p:cNvPr id="178179" name="Title 2"/>
          <p:cNvPicPr>
            <a:picLocks noChangeArrowheads="1"/>
          </p:cNvPicPr>
          <p:nvPr/>
        </p:nvPicPr>
        <p:blipFill>
          <a:blip r:embed="rId2"/>
          <a:srcRect/>
          <a:stretch>
            <a:fillRect/>
          </a:stretch>
        </p:blipFill>
        <p:spPr bwMode="auto">
          <a:xfrm>
            <a:off x="130175" y="576263"/>
            <a:ext cx="8864600" cy="957262"/>
          </a:xfrm>
          <a:prstGeom prst="rect">
            <a:avLst/>
          </a:prstGeom>
          <a:noFill/>
          <a:ln w="9525">
            <a:noFill/>
            <a:miter lim="800000"/>
            <a:headEnd/>
            <a:tailEnd/>
          </a:ln>
        </p:spPr>
      </p:pic>
      <p:sp>
        <p:nvSpPr>
          <p:cNvPr id="4" name="Content Placeholder 1"/>
          <p:cNvSpPr txBox="1">
            <a:spLocks/>
          </p:cNvSpPr>
          <p:nvPr/>
        </p:nvSpPr>
        <p:spPr>
          <a:xfrm>
            <a:off x="1033463" y="3076575"/>
            <a:ext cx="6553200" cy="576263"/>
          </a:xfrm>
          <a:prstGeom prst="rect">
            <a:avLst/>
          </a:prstGeom>
        </p:spPr>
        <p:style>
          <a:lnRef idx="1">
            <a:schemeClr val="dk1"/>
          </a:lnRef>
          <a:fillRef idx="2">
            <a:schemeClr val="dk1"/>
          </a:fillRef>
          <a:effectRef idx="1">
            <a:schemeClr val="dk1"/>
          </a:effectRef>
          <a:fontRef idx="minor">
            <a:schemeClr val="dk1"/>
          </a:fontRef>
        </p:style>
        <p:txBody>
          <a:bodyPr anchor="ctr">
            <a:normAutofit/>
          </a:bodyPr>
          <a:lstStyle>
            <a:lvl1pPr marL="342900" indent="-342900" algn="l" defTabSz="914400" rtl="0" eaLnBrk="1" latinLnBrk="0" hangingPunct="1">
              <a:spcBef>
                <a:spcPct val="20000"/>
              </a:spcBef>
              <a:buFont typeface="Wingdings 3" pitchFamily="18" charset="2"/>
              <a:buChar char=""/>
              <a:defRPr sz="2800" kern="1200">
                <a:solidFill>
                  <a:schemeClr val="dk1"/>
                </a:solidFill>
                <a:latin typeface="+mn-lt"/>
                <a:ea typeface="+mn-ea"/>
                <a:cs typeface="+mn-cs"/>
              </a:defRPr>
            </a:lvl1pPr>
            <a:lvl2pPr marL="742950" indent="-285750" algn="l" defTabSz="914400" rtl="0" eaLnBrk="1" latinLnBrk="0" hangingPunct="1">
              <a:spcBef>
                <a:spcPct val="20000"/>
              </a:spcBef>
              <a:buFont typeface="Wingdings 3" pitchFamily="18" charset="2"/>
              <a:buChar char="Ê"/>
              <a:defRPr sz="2400" kern="1200">
                <a:solidFill>
                  <a:schemeClr val="dk1"/>
                </a:solidFill>
                <a:latin typeface="+mn-lt"/>
                <a:ea typeface="+mn-ea"/>
                <a:cs typeface="+mn-cs"/>
              </a:defRPr>
            </a:lvl2pPr>
            <a:lvl3pPr marL="1143000" indent="-228600" algn="l" defTabSz="914400" rtl="0" eaLnBrk="1" latinLnBrk="0" hangingPunct="1">
              <a:spcBef>
                <a:spcPct val="20000"/>
              </a:spcBef>
              <a:buFont typeface="Wingdings 3" pitchFamily="18" charset="2"/>
              <a:buChar char="Ê"/>
              <a:defRPr sz="2000" kern="1200">
                <a:solidFill>
                  <a:schemeClr val="dk1"/>
                </a:solidFill>
                <a:latin typeface="+mn-lt"/>
                <a:ea typeface="+mn-ea"/>
                <a:cs typeface="+mn-cs"/>
              </a:defRPr>
            </a:lvl3pPr>
            <a:lvl4pPr marL="1600200" indent="-228600" algn="l" defTabSz="914400" rtl="0" eaLnBrk="1" latinLnBrk="0" hangingPunct="1">
              <a:spcBef>
                <a:spcPct val="20000"/>
              </a:spcBef>
              <a:buFont typeface="Wingdings 3" pitchFamily="18" charset="2"/>
              <a:buChar char="Ê"/>
              <a:defRPr sz="1800" kern="1200">
                <a:solidFill>
                  <a:schemeClr val="dk1"/>
                </a:solidFill>
                <a:latin typeface="+mn-lt"/>
                <a:ea typeface="+mn-ea"/>
                <a:cs typeface="+mn-cs"/>
              </a:defRPr>
            </a:lvl4pPr>
            <a:lvl5pPr marL="2057400" indent="-228600" algn="l" defTabSz="914400" rtl="0" eaLnBrk="1" latinLnBrk="0" hangingPunct="1">
              <a:spcBef>
                <a:spcPct val="20000"/>
              </a:spcBef>
              <a:buFont typeface="Wingdings 3" pitchFamily="18" charset="2"/>
              <a:buChar char="Ê"/>
              <a:defRPr sz="18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fontAlgn="auto">
              <a:spcAft>
                <a:spcPts val="0"/>
              </a:spcAft>
              <a:buFont typeface="Wingdings 3" pitchFamily="18" charset="2"/>
              <a:buNone/>
              <a:defRPr/>
            </a:pPr>
            <a:r>
              <a:rPr lang="en-ZA" sz="1200" dirty="0" err="1" smtClean="0">
                <a:solidFill>
                  <a:srgbClr val="2B91AF"/>
                </a:solidFill>
                <a:latin typeface="DejaVu Sans Mono" pitchFamily="49" charset="0"/>
                <a:ea typeface="DejaVu Sans Mono" pitchFamily="49" charset="0"/>
                <a:cs typeface="DejaVu Sans Mono" pitchFamily="49" charset="0"/>
              </a:rPr>
              <a:t>WorkflowApplication</a:t>
            </a:r>
            <a:r>
              <a:rPr lang="en-ZA" sz="1200" dirty="0" smtClean="0">
                <a:latin typeface="DejaVu Sans Mono" pitchFamily="49" charset="0"/>
                <a:ea typeface="DejaVu Sans Mono" pitchFamily="49" charset="0"/>
                <a:cs typeface="DejaVu Sans Mono" pitchFamily="49" charset="0"/>
              </a:rPr>
              <a:t> </a:t>
            </a:r>
            <a:r>
              <a:rPr lang="en-ZA" sz="1200" dirty="0" err="1" smtClean="0">
                <a:latin typeface="DejaVu Sans Mono" pitchFamily="49" charset="0"/>
                <a:ea typeface="DejaVu Sans Mono" pitchFamily="49" charset="0"/>
                <a:cs typeface="DejaVu Sans Mono" pitchFamily="49" charset="0"/>
              </a:rPr>
              <a:t>wfApp</a:t>
            </a:r>
            <a:r>
              <a:rPr lang="en-ZA" sz="1200" dirty="0" smtClean="0">
                <a:latin typeface="DejaVu Sans Mono" pitchFamily="49" charset="0"/>
                <a:ea typeface="DejaVu Sans Mono" pitchFamily="49" charset="0"/>
                <a:cs typeface="DejaVu Sans Mono" pitchFamily="49" charset="0"/>
              </a:rPr>
              <a:t> = </a:t>
            </a:r>
            <a:r>
              <a:rPr lang="en-ZA" sz="1200" dirty="0" smtClean="0">
                <a:solidFill>
                  <a:srgbClr val="0000FF"/>
                </a:solidFill>
                <a:latin typeface="DejaVu Sans Mono" pitchFamily="49" charset="0"/>
                <a:ea typeface="DejaVu Sans Mono" pitchFamily="49" charset="0"/>
                <a:cs typeface="DejaVu Sans Mono" pitchFamily="49" charset="0"/>
              </a:rPr>
              <a:t>new</a:t>
            </a:r>
            <a:r>
              <a:rPr lang="en-ZA" sz="1200" dirty="0" smtClean="0">
                <a:latin typeface="DejaVu Sans Mono" pitchFamily="49" charset="0"/>
                <a:ea typeface="DejaVu Sans Mono" pitchFamily="49" charset="0"/>
                <a:cs typeface="DejaVu Sans Mono" pitchFamily="49" charset="0"/>
              </a:rPr>
              <a:t> </a:t>
            </a:r>
            <a:r>
              <a:rPr lang="en-ZA" sz="1200" dirty="0" err="1" smtClean="0">
                <a:solidFill>
                  <a:srgbClr val="2B91AF"/>
                </a:solidFill>
                <a:latin typeface="DejaVu Sans Mono" pitchFamily="49" charset="0"/>
                <a:ea typeface="DejaVu Sans Mono" pitchFamily="49" charset="0"/>
                <a:cs typeface="DejaVu Sans Mono" pitchFamily="49" charset="0"/>
              </a:rPr>
              <a:t>WorkflowApplication</a:t>
            </a:r>
            <a:r>
              <a:rPr lang="en-ZA" sz="1200" dirty="0" smtClean="0">
                <a:latin typeface="DejaVu Sans Mono" pitchFamily="49" charset="0"/>
                <a:ea typeface="DejaVu Sans Mono" pitchFamily="49" charset="0"/>
                <a:cs typeface="DejaVu Sans Mono" pitchFamily="49" charset="0"/>
              </a:rPr>
              <a:t>(</a:t>
            </a:r>
            <a:r>
              <a:rPr lang="en-ZA" sz="1200" dirty="0" smtClean="0">
                <a:solidFill>
                  <a:srgbClr val="0000FF"/>
                </a:solidFill>
                <a:latin typeface="DejaVu Sans Mono" pitchFamily="49" charset="0"/>
                <a:ea typeface="DejaVu Sans Mono" pitchFamily="49" charset="0"/>
                <a:cs typeface="DejaVu Sans Mono" pitchFamily="49" charset="0"/>
              </a:rPr>
              <a:t>new</a:t>
            </a:r>
            <a:r>
              <a:rPr lang="en-ZA" sz="1200" dirty="0" smtClean="0">
                <a:latin typeface="DejaVu Sans Mono" pitchFamily="49" charset="0"/>
                <a:ea typeface="DejaVu Sans Mono" pitchFamily="49" charset="0"/>
                <a:cs typeface="DejaVu Sans Mono" pitchFamily="49" charset="0"/>
              </a:rPr>
              <a:t> </a:t>
            </a:r>
            <a:r>
              <a:rPr lang="en-ZA" sz="1200" dirty="0" smtClean="0">
                <a:solidFill>
                  <a:srgbClr val="2B91AF"/>
                </a:solidFill>
                <a:latin typeface="DejaVu Sans Mono" pitchFamily="49" charset="0"/>
                <a:ea typeface="DejaVu Sans Mono" pitchFamily="49" charset="0"/>
                <a:cs typeface="DejaVu Sans Mono" pitchFamily="49" charset="0"/>
              </a:rPr>
              <a:t>Workflow1</a:t>
            </a:r>
            <a:r>
              <a:rPr lang="en-ZA" sz="1200" dirty="0" smtClean="0">
                <a:latin typeface="DejaVu Sans Mono" pitchFamily="49" charset="0"/>
                <a:ea typeface="DejaVu Sans Mono" pitchFamily="49" charset="0"/>
                <a:cs typeface="DejaVu Sans Mono" pitchFamily="49" charset="0"/>
              </a:rPr>
              <a:t>());</a:t>
            </a:r>
            <a:br>
              <a:rPr lang="en-ZA" sz="1200" dirty="0" smtClean="0">
                <a:latin typeface="DejaVu Sans Mono" pitchFamily="49" charset="0"/>
                <a:ea typeface="DejaVu Sans Mono" pitchFamily="49" charset="0"/>
                <a:cs typeface="DejaVu Sans Mono" pitchFamily="49" charset="0"/>
              </a:rPr>
            </a:br>
            <a:r>
              <a:rPr lang="en-ZA" sz="1200" dirty="0" err="1" smtClean="0">
                <a:latin typeface="DejaVu Sans Mono" pitchFamily="49" charset="0"/>
                <a:ea typeface="DejaVu Sans Mono" pitchFamily="49" charset="0"/>
                <a:cs typeface="DejaVu Sans Mono" pitchFamily="49" charset="0"/>
              </a:rPr>
              <a:t>wfApp.Run</a:t>
            </a:r>
            <a:r>
              <a:rPr lang="en-ZA" sz="1200" dirty="0" smtClean="0">
                <a:latin typeface="DejaVu Sans Mono" pitchFamily="49" charset="0"/>
                <a:ea typeface="DejaVu Sans Mono" pitchFamily="49" charset="0"/>
                <a:cs typeface="DejaVu Sans Mono" pitchFamily="49" charset="0"/>
              </a:rPr>
              <a:t>();</a:t>
            </a:r>
            <a:endParaRPr lang="en-ZA" sz="1200" dirty="0">
              <a:latin typeface="DejaVu Sans Mono" pitchFamily="49" charset="0"/>
              <a:ea typeface="DejaVu Sans Mono" pitchFamily="49" charset="0"/>
              <a:cs typeface="DejaVu Sans Mono" pitchFamily="49" charset="0"/>
            </a:endParaRPr>
          </a:p>
        </p:txBody>
      </p:sp>
      <p:sp>
        <p:nvSpPr>
          <p:cNvPr id="5" name="Content Placeholder 1"/>
          <p:cNvSpPr txBox="1">
            <a:spLocks/>
          </p:cNvSpPr>
          <p:nvPr/>
        </p:nvSpPr>
        <p:spPr>
          <a:xfrm>
            <a:off x="1825625" y="4373563"/>
            <a:ext cx="7121525" cy="719137"/>
          </a:xfrm>
          <a:prstGeom prst="rect">
            <a:avLst/>
          </a:prstGeom>
        </p:spPr>
        <p:style>
          <a:lnRef idx="1">
            <a:schemeClr val="dk1"/>
          </a:lnRef>
          <a:fillRef idx="2">
            <a:schemeClr val="dk1"/>
          </a:fillRef>
          <a:effectRef idx="1">
            <a:schemeClr val="dk1"/>
          </a:effectRef>
          <a:fontRef idx="minor">
            <a:schemeClr val="dk1"/>
          </a:fontRef>
        </p:style>
        <p:txBody>
          <a:bodyPr anchor="ctr">
            <a:normAutofit/>
          </a:bodyPr>
          <a:lstStyle>
            <a:lvl1pPr marL="342900" indent="-342900" algn="l" defTabSz="914400" rtl="0" eaLnBrk="1" latinLnBrk="0" hangingPunct="1">
              <a:spcBef>
                <a:spcPct val="20000"/>
              </a:spcBef>
              <a:buFont typeface="Wingdings 3" pitchFamily="18" charset="2"/>
              <a:buChar char=""/>
              <a:defRPr sz="2800" kern="1200">
                <a:solidFill>
                  <a:schemeClr val="dk1"/>
                </a:solidFill>
                <a:latin typeface="+mn-lt"/>
                <a:ea typeface="+mn-ea"/>
                <a:cs typeface="+mn-cs"/>
              </a:defRPr>
            </a:lvl1pPr>
            <a:lvl2pPr marL="742950" indent="-285750" algn="l" defTabSz="914400" rtl="0" eaLnBrk="1" latinLnBrk="0" hangingPunct="1">
              <a:spcBef>
                <a:spcPct val="20000"/>
              </a:spcBef>
              <a:buFont typeface="Wingdings 3" pitchFamily="18" charset="2"/>
              <a:buChar char="Ê"/>
              <a:defRPr sz="2400" kern="1200">
                <a:solidFill>
                  <a:schemeClr val="dk1"/>
                </a:solidFill>
                <a:latin typeface="+mn-lt"/>
                <a:ea typeface="+mn-ea"/>
                <a:cs typeface="+mn-cs"/>
              </a:defRPr>
            </a:lvl2pPr>
            <a:lvl3pPr marL="1143000" indent="-228600" algn="l" defTabSz="914400" rtl="0" eaLnBrk="1" latinLnBrk="0" hangingPunct="1">
              <a:spcBef>
                <a:spcPct val="20000"/>
              </a:spcBef>
              <a:buFont typeface="Wingdings 3" pitchFamily="18" charset="2"/>
              <a:buChar char="Ê"/>
              <a:defRPr sz="2000" kern="1200">
                <a:solidFill>
                  <a:schemeClr val="dk1"/>
                </a:solidFill>
                <a:latin typeface="+mn-lt"/>
                <a:ea typeface="+mn-ea"/>
                <a:cs typeface="+mn-cs"/>
              </a:defRPr>
            </a:lvl3pPr>
            <a:lvl4pPr marL="1600200" indent="-228600" algn="l" defTabSz="914400" rtl="0" eaLnBrk="1" latinLnBrk="0" hangingPunct="1">
              <a:spcBef>
                <a:spcPct val="20000"/>
              </a:spcBef>
              <a:buFont typeface="Wingdings 3" pitchFamily="18" charset="2"/>
              <a:buChar char="Ê"/>
              <a:defRPr sz="1800" kern="1200">
                <a:solidFill>
                  <a:schemeClr val="dk1"/>
                </a:solidFill>
                <a:latin typeface="+mn-lt"/>
                <a:ea typeface="+mn-ea"/>
                <a:cs typeface="+mn-cs"/>
              </a:defRPr>
            </a:lvl4pPr>
            <a:lvl5pPr marL="2057400" indent="-228600" algn="l" defTabSz="914400" rtl="0" eaLnBrk="1" latinLnBrk="0" hangingPunct="1">
              <a:spcBef>
                <a:spcPct val="20000"/>
              </a:spcBef>
              <a:buFont typeface="Wingdings 3" pitchFamily="18" charset="2"/>
              <a:buChar char="Ê"/>
              <a:defRPr sz="18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fontAlgn="auto">
              <a:spcAft>
                <a:spcPts val="0"/>
              </a:spcAft>
              <a:buFont typeface="Wingdings 3" pitchFamily="18" charset="2"/>
              <a:buNone/>
              <a:defRPr/>
            </a:pPr>
            <a:r>
              <a:rPr lang="en-ZA" sz="1200" dirty="0" smtClean="0">
                <a:solidFill>
                  <a:srgbClr val="2B91AF"/>
                </a:solidFill>
                <a:latin typeface="DejaVu Sans Mono" pitchFamily="49" charset="0"/>
                <a:ea typeface="DejaVu Sans Mono" pitchFamily="49" charset="0"/>
                <a:cs typeface="DejaVu Sans Mono" pitchFamily="49" charset="0"/>
              </a:rPr>
              <a:t>Uri</a:t>
            </a:r>
            <a:r>
              <a:rPr lang="en-ZA" sz="1200" dirty="0" smtClean="0">
                <a:latin typeface="DejaVu Sans Mono" pitchFamily="49" charset="0"/>
                <a:ea typeface="DejaVu Sans Mono" pitchFamily="49" charset="0"/>
                <a:cs typeface="DejaVu Sans Mono" pitchFamily="49" charset="0"/>
              </a:rPr>
              <a:t> </a:t>
            </a:r>
            <a:r>
              <a:rPr lang="en-ZA" sz="1200" dirty="0" err="1" smtClean="0">
                <a:latin typeface="DejaVu Sans Mono" pitchFamily="49" charset="0"/>
                <a:ea typeface="DejaVu Sans Mono" pitchFamily="49" charset="0"/>
                <a:cs typeface="DejaVu Sans Mono" pitchFamily="49" charset="0"/>
              </a:rPr>
              <a:t>uri</a:t>
            </a:r>
            <a:r>
              <a:rPr lang="en-ZA" sz="1200" dirty="0" smtClean="0">
                <a:latin typeface="DejaVu Sans Mono" pitchFamily="49" charset="0"/>
                <a:ea typeface="DejaVu Sans Mono" pitchFamily="49" charset="0"/>
                <a:cs typeface="DejaVu Sans Mono" pitchFamily="49" charset="0"/>
              </a:rPr>
              <a:t> = </a:t>
            </a:r>
            <a:r>
              <a:rPr lang="en-ZA" sz="1200" dirty="0" smtClean="0">
                <a:solidFill>
                  <a:srgbClr val="0000FF"/>
                </a:solidFill>
                <a:latin typeface="DejaVu Sans Mono" pitchFamily="49" charset="0"/>
                <a:ea typeface="DejaVu Sans Mono" pitchFamily="49" charset="0"/>
                <a:cs typeface="DejaVu Sans Mono" pitchFamily="49" charset="0"/>
              </a:rPr>
              <a:t>new</a:t>
            </a:r>
            <a:r>
              <a:rPr lang="en-ZA" sz="1200" dirty="0" smtClean="0">
                <a:latin typeface="DejaVu Sans Mono" pitchFamily="49" charset="0"/>
                <a:ea typeface="DejaVu Sans Mono" pitchFamily="49" charset="0"/>
                <a:cs typeface="DejaVu Sans Mono" pitchFamily="49" charset="0"/>
              </a:rPr>
              <a:t> </a:t>
            </a:r>
            <a:r>
              <a:rPr lang="en-ZA" sz="1200" dirty="0" smtClean="0">
                <a:solidFill>
                  <a:srgbClr val="2B91AF"/>
                </a:solidFill>
                <a:latin typeface="DejaVu Sans Mono" pitchFamily="49" charset="0"/>
                <a:ea typeface="DejaVu Sans Mono" pitchFamily="49" charset="0"/>
                <a:cs typeface="DejaVu Sans Mono" pitchFamily="49" charset="0"/>
              </a:rPr>
              <a:t>Uri</a:t>
            </a:r>
            <a:r>
              <a:rPr lang="en-ZA" sz="1200" dirty="0" smtClean="0">
                <a:latin typeface="DejaVu Sans Mono" pitchFamily="49" charset="0"/>
                <a:ea typeface="DejaVu Sans Mono" pitchFamily="49" charset="0"/>
                <a:cs typeface="DejaVu Sans Mono" pitchFamily="49" charset="0"/>
              </a:rPr>
              <a:t>(</a:t>
            </a:r>
            <a:r>
              <a:rPr lang="en-ZA" sz="1200" dirty="0" smtClean="0">
                <a:solidFill>
                  <a:srgbClr val="A31515"/>
                </a:solidFill>
                <a:latin typeface="DejaVu Sans Mono" pitchFamily="49" charset="0"/>
                <a:ea typeface="DejaVu Sans Mono" pitchFamily="49" charset="0"/>
                <a:cs typeface="DejaVu Sans Mono" pitchFamily="49" charset="0"/>
              </a:rPr>
              <a:t>"http://localhost:8080/Workflow"</a:t>
            </a:r>
            <a:r>
              <a:rPr lang="en-ZA" sz="1200" dirty="0" smtClean="0">
                <a:latin typeface="DejaVu Sans Mono" pitchFamily="49" charset="0"/>
                <a:ea typeface="DejaVu Sans Mono" pitchFamily="49" charset="0"/>
                <a:cs typeface="DejaVu Sans Mono" pitchFamily="49" charset="0"/>
              </a:rPr>
              <a:t>);</a:t>
            </a:r>
            <a:br>
              <a:rPr lang="en-ZA" sz="1200" dirty="0" smtClean="0">
                <a:latin typeface="DejaVu Sans Mono" pitchFamily="49" charset="0"/>
                <a:ea typeface="DejaVu Sans Mono" pitchFamily="49" charset="0"/>
                <a:cs typeface="DejaVu Sans Mono" pitchFamily="49" charset="0"/>
              </a:rPr>
            </a:br>
            <a:r>
              <a:rPr lang="en-ZA" sz="1200" dirty="0" err="1" smtClean="0">
                <a:solidFill>
                  <a:srgbClr val="2B91AF"/>
                </a:solidFill>
                <a:latin typeface="DejaVu Sans Mono" pitchFamily="49" charset="0"/>
                <a:ea typeface="DejaVu Sans Mono" pitchFamily="49" charset="0"/>
                <a:cs typeface="DejaVu Sans Mono" pitchFamily="49" charset="0"/>
              </a:rPr>
              <a:t>WorkflowServiceHost</a:t>
            </a:r>
            <a:r>
              <a:rPr lang="en-ZA" sz="1200" dirty="0" smtClean="0">
                <a:latin typeface="DejaVu Sans Mono" pitchFamily="49" charset="0"/>
                <a:ea typeface="DejaVu Sans Mono" pitchFamily="49" charset="0"/>
                <a:cs typeface="DejaVu Sans Mono" pitchFamily="49" charset="0"/>
              </a:rPr>
              <a:t> </a:t>
            </a:r>
            <a:r>
              <a:rPr lang="en-ZA" sz="1200" dirty="0" err="1" smtClean="0">
                <a:latin typeface="DejaVu Sans Mono" pitchFamily="49" charset="0"/>
                <a:ea typeface="DejaVu Sans Mono" pitchFamily="49" charset="0"/>
                <a:cs typeface="DejaVu Sans Mono" pitchFamily="49" charset="0"/>
              </a:rPr>
              <a:t>wfHost</a:t>
            </a:r>
            <a:r>
              <a:rPr lang="en-ZA" sz="1200" dirty="0" smtClean="0">
                <a:latin typeface="DejaVu Sans Mono" pitchFamily="49" charset="0"/>
                <a:ea typeface="DejaVu Sans Mono" pitchFamily="49" charset="0"/>
                <a:cs typeface="DejaVu Sans Mono" pitchFamily="49" charset="0"/>
              </a:rPr>
              <a:t> = </a:t>
            </a:r>
            <a:r>
              <a:rPr lang="en-ZA" sz="1200" dirty="0" smtClean="0">
                <a:solidFill>
                  <a:srgbClr val="0000FF"/>
                </a:solidFill>
                <a:latin typeface="DejaVu Sans Mono" pitchFamily="49" charset="0"/>
                <a:ea typeface="DejaVu Sans Mono" pitchFamily="49" charset="0"/>
                <a:cs typeface="DejaVu Sans Mono" pitchFamily="49" charset="0"/>
              </a:rPr>
              <a:t>new</a:t>
            </a:r>
            <a:r>
              <a:rPr lang="en-ZA" sz="1200" dirty="0" smtClean="0">
                <a:latin typeface="DejaVu Sans Mono" pitchFamily="49" charset="0"/>
                <a:ea typeface="DejaVu Sans Mono" pitchFamily="49" charset="0"/>
                <a:cs typeface="DejaVu Sans Mono" pitchFamily="49" charset="0"/>
              </a:rPr>
              <a:t> </a:t>
            </a:r>
            <a:r>
              <a:rPr lang="en-ZA" sz="1200" dirty="0" err="1" smtClean="0">
                <a:solidFill>
                  <a:srgbClr val="2B91AF"/>
                </a:solidFill>
                <a:latin typeface="DejaVu Sans Mono" pitchFamily="49" charset="0"/>
                <a:ea typeface="DejaVu Sans Mono" pitchFamily="49" charset="0"/>
                <a:cs typeface="DejaVu Sans Mono" pitchFamily="49" charset="0"/>
              </a:rPr>
              <a:t>WorkflowServiceHost</a:t>
            </a:r>
            <a:r>
              <a:rPr lang="en-ZA" sz="1200" dirty="0" smtClean="0">
                <a:latin typeface="DejaVu Sans Mono" pitchFamily="49" charset="0"/>
                <a:ea typeface="DejaVu Sans Mono" pitchFamily="49" charset="0"/>
                <a:cs typeface="DejaVu Sans Mono" pitchFamily="49" charset="0"/>
              </a:rPr>
              <a:t>(</a:t>
            </a:r>
            <a:r>
              <a:rPr lang="en-ZA" sz="1200" dirty="0" smtClean="0">
                <a:solidFill>
                  <a:srgbClr val="0000FF"/>
                </a:solidFill>
                <a:latin typeface="DejaVu Sans Mono" pitchFamily="49" charset="0"/>
                <a:ea typeface="DejaVu Sans Mono" pitchFamily="49" charset="0"/>
                <a:cs typeface="DejaVu Sans Mono" pitchFamily="49" charset="0"/>
              </a:rPr>
              <a:t>new</a:t>
            </a:r>
            <a:r>
              <a:rPr lang="en-ZA" sz="1200" dirty="0" smtClean="0">
                <a:latin typeface="DejaVu Sans Mono" pitchFamily="49" charset="0"/>
                <a:ea typeface="DejaVu Sans Mono" pitchFamily="49" charset="0"/>
                <a:cs typeface="DejaVu Sans Mono" pitchFamily="49" charset="0"/>
              </a:rPr>
              <a:t> </a:t>
            </a:r>
            <a:r>
              <a:rPr lang="en-ZA" sz="1200" dirty="0" smtClean="0">
                <a:solidFill>
                  <a:srgbClr val="2B91AF"/>
                </a:solidFill>
                <a:latin typeface="DejaVu Sans Mono" pitchFamily="49" charset="0"/>
                <a:ea typeface="DejaVu Sans Mono" pitchFamily="49" charset="0"/>
                <a:cs typeface="DejaVu Sans Mono" pitchFamily="49" charset="0"/>
              </a:rPr>
              <a:t>Workflow1</a:t>
            </a:r>
            <a:r>
              <a:rPr lang="en-ZA" sz="1200" dirty="0" smtClean="0">
                <a:latin typeface="DejaVu Sans Mono" pitchFamily="49" charset="0"/>
                <a:ea typeface="DejaVu Sans Mono" pitchFamily="49" charset="0"/>
                <a:cs typeface="DejaVu Sans Mono" pitchFamily="49" charset="0"/>
              </a:rPr>
              <a:t>(), </a:t>
            </a:r>
            <a:r>
              <a:rPr lang="en-ZA" sz="1200" dirty="0" err="1" smtClean="0">
                <a:latin typeface="DejaVu Sans Mono" pitchFamily="49" charset="0"/>
                <a:ea typeface="DejaVu Sans Mono" pitchFamily="49" charset="0"/>
                <a:cs typeface="DejaVu Sans Mono" pitchFamily="49" charset="0"/>
              </a:rPr>
              <a:t>uri</a:t>
            </a:r>
            <a:r>
              <a:rPr lang="en-ZA" sz="1200" dirty="0" smtClean="0">
                <a:latin typeface="DejaVu Sans Mono" pitchFamily="49" charset="0"/>
                <a:ea typeface="DejaVu Sans Mono" pitchFamily="49" charset="0"/>
                <a:cs typeface="DejaVu Sans Mono" pitchFamily="49" charset="0"/>
              </a:rPr>
              <a:t>);</a:t>
            </a:r>
            <a:br>
              <a:rPr lang="en-ZA" sz="1200" dirty="0" smtClean="0">
                <a:latin typeface="DejaVu Sans Mono" pitchFamily="49" charset="0"/>
                <a:ea typeface="DejaVu Sans Mono" pitchFamily="49" charset="0"/>
                <a:cs typeface="DejaVu Sans Mono" pitchFamily="49" charset="0"/>
              </a:rPr>
            </a:br>
            <a:r>
              <a:rPr lang="en-ZA" sz="1200" dirty="0" err="1" smtClean="0">
                <a:latin typeface="DejaVu Sans Mono" pitchFamily="49" charset="0"/>
                <a:ea typeface="DejaVu Sans Mono" pitchFamily="49" charset="0"/>
                <a:cs typeface="DejaVu Sans Mono" pitchFamily="49" charset="0"/>
              </a:rPr>
              <a:t>wfHost.Open</a:t>
            </a:r>
            <a:r>
              <a:rPr lang="en-ZA" sz="1200" dirty="0" smtClean="0">
                <a:latin typeface="DejaVu Sans Mono" pitchFamily="49" charset="0"/>
                <a:ea typeface="DejaVu Sans Mono" pitchFamily="49" charset="0"/>
                <a:cs typeface="DejaVu Sans Mono" pitchFamily="49" charset="0"/>
              </a:rPr>
              <a:t>();</a:t>
            </a:r>
            <a:endParaRPr lang="en-ZA" sz="1200" dirty="0">
              <a:latin typeface="DejaVu Sans Mono" pitchFamily="49" charset="0"/>
              <a:ea typeface="DejaVu Sans Mono" pitchFamily="49" charset="0"/>
              <a:cs typeface="DejaVu Sans Mono" pitchFamily="49"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itle 1"/>
          <p:cNvSpPr>
            <a:spLocks/>
          </p:cNvSpPr>
          <p:nvPr/>
        </p:nvSpPr>
        <p:spPr bwMode="auto">
          <a:xfrm>
            <a:off x="468313" y="342900"/>
            <a:ext cx="8229600" cy="7175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Windows Workflow and XAML</a:t>
            </a:r>
          </a:p>
        </p:txBody>
      </p:sp>
      <p:sp>
        <p:nvSpPr>
          <p:cNvPr id="176131" name="Content Placeholder 2"/>
          <p:cNvSpPr>
            <a:spLocks/>
          </p:cNvSpPr>
          <p:nvPr/>
        </p:nvSpPr>
        <p:spPr bwMode="auto">
          <a:xfrm>
            <a:off x="468313" y="1147763"/>
            <a:ext cx="8229600" cy="4389437"/>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800">
                <a:latin typeface="Segoe UI" pitchFamily="34" charset="0"/>
              </a:rPr>
              <a:t>eXtensible Application Markup Language (XAML)</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XAML file are the valid XML files.</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It brings a declarative programming model to Windows Workflow.</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Designer can read/write XAML.</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XAML is not a technology specific to Windows Workflow, it also present</a:t>
            </a:r>
            <a:r>
              <a:rPr lang="en-US" sz="2800">
                <a:latin typeface="Segoe UI" pitchFamily="34" charset="0"/>
              </a:rPr>
              <a:t> </a:t>
            </a:r>
            <a:r>
              <a:rPr lang="en-US" sz="2000">
                <a:latin typeface="Segoe UI" pitchFamily="34" charset="0"/>
              </a:rPr>
              <a:t>in WPF, which declaratively constructs a rich user interface consisting of not only buttons and labels, but also animation storyboards etc</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Title 2"/>
          <p:cNvPicPr>
            <a:picLocks noChangeArrowheads="1"/>
          </p:cNvPicPr>
          <p:nvPr/>
        </p:nvPicPr>
        <p:blipFill>
          <a:blip r:embed="rId2"/>
          <a:srcRect/>
          <a:stretch>
            <a:fillRect/>
          </a:stretch>
        </p:blipFill>
        <p:spPr bwMode="auto">
          <a:xfrm>
            <a:off x="139700" y="373063"/>
            <a:ext cx="8864600" cy="957262"/>
          </a:xfrm>
          <a:prstGeom prst="rect">
            <a:avLst/>
          </a:prstGeom>
          <a:noFill/>
          <a:ln w="9525">
            <a:noFill/>
            <a:miter lim="800000"/>
            <a:headEnd/>
            <a:tailEnd/>
          </a:ln>
        </p:spPr>
      </p:pic>
      <p:grpSp>
        <p:nvGrpSpPr>
          <p:cNvPr id="4" name="Group 55"/>
          <p:cNvGrpSpPr>
            <a:grpSpLocks/>
          </p:cNvGrpSpPr>
          <p:nvPr/>
        </p:nvGrpSpPr>
        <p:grpSpPr bwMode="auto">
          <a:xfrm>
            <a:off x="838200" y="1938338"/>
            <a:ext cx="2233613" cy="1985962"/>
            <a:chOff x="6215074" y="1714492"/>
            <a:chExt cx="2233623" cy="1655772"/>
          </a:xfrm>
        </p:grpSpPr>
        <p:sp>
          <p:nvSpPr>
            <p:cNvPr id="5" name="AutoShape 12"/>
            <p:cNvSpPr>
              <a:spLocks noChangeArrowheads="1"/>
            </p:cNvSpPr>
            <p:nvPr/>
          </p:nvSpPr>
          <p:spPr bwMode="auto">
            <a:xfrm>
              <a:off x="6929452" y="1714492"/>
              <a:ext cx="785817" cy="297800"/>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6" name="AutoShape 13"/>
            <p:cNvSpPr>
              <a:spLocks noChangeArrowheads="1"/>
            </p:cNvSpPr>
            <p:nvPr/>
          </p:nvSpPr>
          <p:spPr bwMode="auto">
            <a:xfrm>
              <a:off x="7000891" y="2143325"/>
              <a:ext cx="642940" cy="402362"/>
            </a:xfrm>
            <a:prstGeom prst="flowChartDecision">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spcBef>
                  <a:spcPts val="0"/>
                </a:spcBef>
                <a:spcAft>
                  <a:spcPts val="0"/>
                </a:spcAft>
                <a:defRPr/>
              </a:pPr>
              <a:endParaRPr lang="en-AU"/>
            </a:p>
          </p:txBody>
        </p:sp>
        <p:sp>
          <p:nvSpPr>
            <p:cNvPr id="7" name="AutoShape 14"/>
            <p:cNvSpPr>
              <a:spLocks noChangeArrowheads="1"/>
            </p:cNvSpPr>
            <p:nvPr/>
          </p:nvSpPr>
          <p:spPr bwMode="auto">
            <a:xfrm>
              <a:off x="6215074" y="2500686"/>
              <a:ext cx="804867" cy="297800"/>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8" name="AutoShape 15"/>
            <p:cNvSpPr>
              <a:spLocks noChangeArrowheads="1"/>
            </p:cNvSpPr>
            <p:nvPr/>
          </p:nvSpPr>
          <p:spPr bwMode="auto">
            <a:xfrm>
              <a:off x="7643830" y="2500686"/>
              <a:ext cx="804867" cy="297800"/>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9" name="AutoShape 16"/>
            <p:cNvSpPr>
              <a:spLocks noChangeArrowheads="1"/>
            </p:cNvSpPr>
            <p:nvPr/>
          </p:nvSpPr>
          <p:spPr bwMode="auto">
            <a:xfrm>
              <a:off x="6929452" y="3072464"/>
              <a:ext cx="804867" cy="297800"/>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cxnSp>
          <p:nvCxnSpPr>
            <p:cNvPr id="10" name="AutoShape 29"/>
            <p:cNvCxnSpPr>
              <a:cxnSpLocks noChangeShapeType="1"/>
              <a:stCxn id="5" idx="2"/>
              <a:endCxn id="6" idx="0"/>
            </p:cNvCxnSpPr>
            <p:nvPr/>
          </p:nvCxnSpPr>
          <p:spPr bwMode="auto">
            <a:xfrm rot="5400000">
              <a:off x="7257506" y="2077677"/>
              <a:ext cx="129709" cy="1587"/>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11" name="AutoShape 30"/>
            <p:cNvCxnSpPr>
              <a:cxnSpLocks noChangeShapeType="1"/>
              <a:stCxn id="6" idx="3"/>
              <a:endCxn id="8" idx="0"/>
            </p:cNvCxnSpPr>
            <p:nvPr/>
          </p:nvCxnSpPr>
          <p:spPr bwMode="auto">
            <a:xfrm>
              <a:off x="7643830" y="2344506"/>
              <a:ext cx="403227" cy="156180"/>
            </a:xfrm>
            <a:prstGeom prst="bentConnector2">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12" name="AutoShape 31"/>
            <p:cNvCxnSpPr>
              <a:cxnSpLocks noChangeShapeType="1"/>
              <a:stCxn id="6" idx="1"/>
              <a:endCxn id="7" idx="0"/>
            </p:cNvCxnSpPr>
            <p:nvPr/>
          </p:nvCxnSpPr>
          <p:spPr bwMode="auto">
            <a:xfrm rot="10800000" flipV="1">
              <a:off x="6616714" y="2344506"/>
              <a:ext cx="384177" cy="156180"/>
            </a:xfrm>
            <a:prstGeom prst="bentConnector2">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13" name="AutoShape 32"/>
            <p:cNvCxnSpPr>
              <a:cxnSpLocks noChangeShapeType="1"/>
              <a:stCxn id="7" idx="2"/>
              <a:endCxn id="9" idx="0"/>
            </p:cNvCxnSpPr>
            <p:nvPr/>
          </p:nvCxnSpPr>
          <p:spPr bwMode="auto">
            <a:xfrm rot="16200000" flipH="1">
              <a:off x="6837707" y="2577493"/>
              <a:ext cx="273977" cy="715965"/>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14" name="AutoShape 33"/>
            <p:cNvCxnSpPr>
              <a:cxnSpLocks noChangeShapeType="1"/>
              <a:stCxn id="8" idx="2"/>
              <a:endCxn id="9" idx="0"/>
            </p:cNvCxnSpPr>
            <p:nvPr/>
          </p:nvCxnSpPr>
          <p:spPr bwMode="auto">
            <a:xfrm rot="5400000">
              <a:off x="7552880" y="2578286"/>
              <a:ext cx="273977" cy="714378"/>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grpSp>
      <p:grpSp>
        <p:nvGrpSpPr>
          <p:cNvPr id="15" name="Group 72"/>
          <p:cNvGrpSpPr>
            <a:grpSpLocks/>
          </p:cNvGrpSpPr>
          <p:nvPr/>
        </p:nvGrpSpPr>
        <p:grpSpPr bwMode="auto">
          <a:xfrm>
            <a:off x="3657600" y="1938338"/>
            <a:ext cx="2241550" cy="2106612"/>
            <a:chOff x="6286512" y="3714756"/>
            <a:chExt cx="2241561" cy="1755783"/>
          </a:xfrm>
        </p:grpSpPr>
        <p:grpSp>
          <p:nvGrpSpPr>
            <p:cNvPr id="151567" name="Group 15"/>
            <p:cNvGrpSpPr>
              <a:grpSpLocks/>
            </p:cNvGrpSpPr>
            <p:nvPr/>
          </p:nvGrpSpPr>
          <p:grpSpPr bwMode="auto">
            <a:xfrm>
              <a:off x="6286512" y="3714756"/>
              <a:ext cx="598487" cy="541337"/>
              <a:chOff x="3158" y="3103"/>
              <a:chExt cx="377" cy="341"/>
            </a:xfrm>
          </p:grpSpPr>
          <p:sp>
            <p:nvSpPr>
              <p:cNvPr id="30" name="AutoShape 18"/>
              <p:cNvSpPr>
                <a:spLocks noChangeArrowheads="1"/>
              </p:cNvSpPr>
              <p:nvPr/>
            </p:nvSpPr>
            <p:spPr bwMode="auto">
              <a:xfrm>
                <a:off x="3158" y="3103"/>
                <a:ext cx="377" cy="341"/>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151569" name="Line 19"/>
              <p:cNvSpPr>
                <a:spLocks noChangeShapeType="1"/>
              </p:cNvSpPr>
              <p:nvPr/>
            </p:nvSpPr>
            <p:spPr bwMode="auto">
              <a:xfrm>
                <a:off x="3162" y="3206"/>
                <a:ext cx="370" cy="0"/>
              </a:xfrm>
              <a:prstGeom prst="line">
                <a:avLst/>
              </a:prstGeom>
              <a:noFill/>
              <a:ln w="12700">
                <a:solidFill>
                  <a:schemeClr val="accent2"/>
                </a:solidFill>
                <a:round/>
                <a:headEnd/>
                <a:tailEnd/>
              </a:ln>
            </p:spPr>
            <p:txBody>
              <a:bodyPr anchor="ctr"/>
              <a:lstStyle/>
              <a:p>
                <a:endParaRPr lang="en-US"/>
              </a:p>
            </p:txBody>
          </p:sp>
        </p:grpSp>
        <p:grpSp>
          <p:nvGrpSpPr>
            <p:cNvPr id="151570" name="Group 20"/>
            <p:cNvGrpSpPr>
              <a:grpSpLocks/>
            </p:cNvGrpSpPr>
            <p:nvPr/>
          </p:nvGrpSpPr>
          <p:grpSpPr bwMode="auto">
            <a:xfrm>
              <a:off x="7629537" y="4125918"/>
              <a:ext cx="598487" cy="541338"/>
              <a:chOff x="3158" y="3103"/>
              <a:chExt cx="377" cy="341"/>
            </a:xfrm>
          </p:grpSpPr>
          <p:sp>
            <p:nvSpPr>
              <p:cNvPr id="28" name="AutoShape 21"/>
              <p:cNvSpPr>
                <a:spLocks noChangeArrowheads="1"/>
              </p:cNvSpPr>
              <p:nvPr/>
            </p:nvSpPr>
            <p:spPr bwMode="auto">
              <a:xfrm>
                <a:off x="3158" y="3103"/>
                <a:ext cx="377" cy="341"/>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151572" name="Line 22"/>
              <p:cNvSpPr>
                <a:spLocks noChangeShapeType="1"/>
              </p:cNvSpPr>
              <p:nvPr/>
            </p:nvSpPr>
            <p:spPr bwMode="auto">
              <a:xfrm>
                <a:off x="3162" y="3206"/>
                <a:ext cx="370" cy="0"/>
              </a:xfrm>
              <a:prstGeom prst="line">
                <a:avLst/>
              </a:prstGeom>
              <a:noFill/>
              <a:ln w="12700">
                <a:solidFill>
                  <a:schemeClr val="accent2"/>
                </a:solidFill>
                <a:round/>
                <a:headEnd/>
                <a:tailEnd/>
              </a:ln>
            </p:spPr>
            <p:txBody>
              <a:bodyPr anchor="ctr"/>
              <a:lstStyle/>
              <a:p>
                <a:endParaRPr lang="en-US"/>
              </a:p>
            </p:txBody>
          </p:sp>
        </p:grpSp>
        <p:grpSp>
          <p:nvGrpSpPr>
            <p:cNvPr id="151573" name="Group 23"/>
            <p:cNvGrpSpPr>
              <a:grpSpLocks/>
            </p:cNvGrpSpPr>
            <p:nvPr/>
          </p:nvGrpSpPr>
          <p:grpSpPr bwMode="auto">
            <a:xfrm>
              <a:off x="6577024" y="4592643"/>
              <a:ext cx="598488" cy="541338"/>
              <a:chOff x="3158" y="3103"/>
              <a:chExt cx="377" cy="341"/>
            </a:xfrm>
          </p:grpSpPr>
          <p:sp>
            <p:nvSpPr>
              <p:cNvPr id="26" name="AutoShape 24"/>
              <p:cNvSpPr>
                <a:spLocks noChangeArrowheads="1"/>
              </p:cNvSpPr>
              <p:nvPr/>
            </p:nvSpPr>
            <p:spPr bwMode="auto">
              <a:xfrm>
                <a:off x="3158" y="3103"/>
                <a:ext cx="377" cy="343"/>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151575" name="Line 25"/>
              <p:cNvSpPr>
                <a:spLocks noChangeShapeType="1"/>
              </p:cNvSpPr>
              <p:nvPr/>
            </p:nvSpPr>
            <p:spPr bwMode="auto">
              <a:xfrm>
                <a:off x="3162" y="3206"/>
                <a:ext cx="370" cy="0"/>
              </a:xfrm>
              <a:prstGeom prst="line">
                <a:avLst/>
              </a:prstGeom>
              <a:noFill/>
              <a:ln w="12700">
                <a:solidFill>
                  <a:schemeClr val="accent2"/>
                </a:solidFill>
                <a:round/>
                <a:headEnd/>
                <a:tailEnd/>
              </a:ln>
            </p:spPr>
            <p:txBody>
              <a:bodyPr anchor="ctr"/>
              <a:lstStyle/>
              <a:p>
                <a:endParaRPr lang="en-US"/>
              </a:p>
            </p:txBody>
          </p:sp>
        </p:grpSp>
        <p:grpSp>
          <p:nvGrpSpPr>
            <p:cNvPr id="151576" name="Group 26"/>
            <p:cNvGrpSpPr>
              <a:grpSpLocks/>
            </p:cNvGrpSpPr>
            <p:nvPr/>
          </p:nvGrpSpPr>
          <p:grpSpPr bwMode="auto">
            <a:xfrm>
              <a:off x="7929586" y="4929202"/>
              <a:ext cx="598487" cy="541337"/>
              <a:chOff x="3158" y="3103"/>
              <a:chExt cx="377" cy="341"/>
            </a:xfrm>
          </p:grpSpPr>
          <p:sp>
            <p:nvSpPr>
              <p:cNvPr id="24" name="AutoShape 27"/>
              <p:cNvSpPr>
                <a:spLocks noChangeArrowheads="1"/>
              </p:cNvSpPr>
              <p:nvPr/>
            </p:nvSpPr>
            <p:spPr bwMode="auto">
              <a:xfrm>
                <a:off x="3158" y="3103"/>
                <a:ext cx="377" cy="341"/>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151578" name="Line 28"/>
              <p:cNvSpPr>
                <a:spLocks noChangeShapeType="1"/>
              </p:cNvSpPr>
              <p:nvPr/>
            </p:nvSpPr>
            <p:spPr bwMode="auto">
              <a:xfrm>
                <a:off x="3162" y="3206"/>
                <a:ext cx="370" cy="0"/>
              </a:xfrm>
              <a:prstGeom prst="line">
                <a:avLst/>
              </a:prstGeom>
              <a:noFill/>
              <a:ln w="12700">
                <a:solidFill>
                  <a:schemeClr val="accent2"/>
                </a:solidFill>
                <a:round/>
                <a:headEnd/>
                <a:tailEnd/>
              </a:ln>
            </p:spPr>
            <p:txBody>
              <a:bodyPr anchor="ctr"/>
              <a:lstStyle/>
              <a:p>
                <a:endParaRPr lang="en-US"/>
              </a:p>
            </p:txBody>
          </p:sp>
        </p:grpSp>
        <p:sp>
          <p:nvSpPr>
            <p:cNvPr id="151579" name="Arc 34"/>
            <p:cNvSpPr>
              <a:spLocks/>
            </p:cNvSpPr>
            <p:nvPr/>
          </p:nvSpPr>
          <p:spPr bwMode="auto">
            <a:xfrm>
              <a:off x="6915162" y="3929068"/>
              <a:ext cx="811212" cy="190500"/>
            </a:xfrm>
            <a:custGeom>
              <a:avLst/>
              <a:gdLst>
                <a:gd name="T0" fmla="*/ 0 w 21600"/>
                <a:gd name="T1" fmla="*/ 0 h 21600"/>
                <a:gd name="T2" fmla="*/ 30465966 w 21600"/>
                <a:gd name="T3" fmla="*/ 1680104 h 21600"/>
                <a:gd name="T4" fmla="*/ 0 w 21600"/>
                <a:gd name="T5" fmla="*/ 168010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accent2"/>
              </a:solidFill>
              <a:round/>
              <a:headEnd/>
              <a:tailEnd type="triangle" w="med" len="med"/>
            </a:ln>
          </p:spPr>
          <p:txBody>
            <a:bodyPr wrap="none" anchor="ctr"/>
            <a:lstStyle/>
            <a:p>
              <a:endParaRPr lang="en-US"/>
            </a:p>
          </p:txBody>
        </p:sp>
        <p:sp>
          <p:nvSpPr>
            <p:cNvPr id="151580" name="Arc 35"/>
            <p:cNvSpPr>
              <a:spLocks/>
            </p:cNvSpPr>
            <p:nvPr/>
          </p:nvSpPr>
          <p:spPr bwMode="auto">
            <a:xfrm flipH="1">
              <a:off x="7018349" y="4413256"/>
              <a:ext cx="604838" cy="206375"/>
            </a:xfrm>
            <a:custGeom>
              <a:avLst/>
              <a:gdLst>
                <a:gd name="T0" fmla="*/ 0 w 21600"/>
                <a:gd name="T1" fmla="*/ 0 h 21600"/>
                <a:gd name="T2" fmla="*/ 16936529 w 21600"/>
                <a:gd name="T3" fmla="*/ 1971789 h 21600"/>
                <a:gd name="T4" fmla="*/ 0 w 21600"/>
                <a:gd name="T5" fmla="*/ 1971789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accent2"/>
              </a:solidFill>
              <a:round/>
              <a:headEnd/>
              <a:tailEnd type="triangle" w="med" len="med"/>
            </a:ln>
          </p:spPr>
          <p:txBody>
            <a:bodyPr wrap="none" anchor="ctr"/>
            <a:lstStyle/>
            <a:p>
              <a:endParaRPr lang="en-US"/>
            </a:p>
          </p:txBody>
        </p:sp>
        <p:sp>
          <p:nvSpPr>
            <p:cNvPr id="151581" name="Arc 36"/>
            <p:cNvSpPr>
              <a:spLocks/>
            </p:cNvSpPr>
            <p:nvPr/>
          </p:nvSpPr>
          <p:spPr bwMode="auto">
            <a:xfrm flipV="1">
              <a:off x="7191387" y="4619631"/>
              <a:ext cx="569912" cy="276225"/>
            </a:xfrm>
            <a:custGeom>
              <a:avLst/>
              <a:gdLst>
                <a:gd name="T0" fmla="*/ 0 w 21600"/>
                <a:gd name="T1" fmla="*/ 0 h 21600"/>
                <a:gd name="T2" fmla="*/ 15037024 w 21600"/>
                <a:gd name="T3" fmla="*/ 3532419 h 21600"/>
                <a:gd name="T4" fmla="*/ 0 w 21600"/>
                <a:gd name="T5" fmla="*/ 3532419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accent2"/>
              </a:solidFill>
              <a:round/>
              <a:headEnd/>
              <a:tailEnd type="triangle" w="med" len="med"/>
            </a:ln>
          </p:spPr>
          <p:txBody>
            <a:bodyPr wrap="none" anchor="ctr"/>
            <a:lstStyle/>
            <a:p>
              <a:endParaRPr lang="en-US"/>
            </a:p>
          </p:txBody>
        </p:sp>
        <p:sp>
          <p:nvSpPr>
            <p:cNvPr id="151582" name="Arc 37"/>
            <p:cNvSpPr>
              <a:spLocks/>
            </p:cNvSpPr>
            <p:nvPr/>
          </p:nvSpPr>
          <p:spPr bwMode="auto">
            <a:xfrm>
              <a:off x="8140712" y="4637093"/>
              <a:ext cx="241300" cy="311150"/>
            </a:xfrm>
            <a:custGeom>
              <a:avLst/>
              <a:gdLst>
                <a:gd name="T0" fmla="*/ 0 w 21600"/>
                <a:gd name="T1" fmla="*/ 0 h 21600"/>
                <a:gd name="T2" fmla="*/ 2695634 w 21600"/>
                <a:gd name="T3" fmla="*/ 4482145 h 21600"/>
                <a:gd name="T4" fmla="*/ 0 w 21600"/>
                <a:gd name="T5" fmla="*/ 448214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accent2"/>
              </a:solidFill>
              <a:round/>
              <a:headEnd/>
              <a:tailEnd type="triangle" w="med" len="med"/>
            </a:ln>
          </p:spPr>
          <p:txBody>
            <a:bodyPr wrap="none" anchor="ctr"/>
            <a:lstStyle/>
            <a:p>
              <a:endParaRPr lang="en-US"/>
            </a:p>
          </p:txBody>
        </p:sp>
      </p:grpSp>
      <p:sp>
        <p:nvSpPr>
          <p:cNvPr id="32" name="TextBox 31"/>
          <p:cNvSpPr txBox="1">
            <a:spLocks noChangeArrowheads="1"/>
          </p:cNvSpPr>
          <p:nvPr/>
        </p:nvSpPr>
        <p:spPr bwMode="auto">
          <a:xfrm>
            <a:off x="762000" y="4376738"/>
            <a:ext cx="2438400" cy="396875"/>
          </a:xfrm>
          <a:prstGeom prst="rect">
            <a:avLst/>
          </a:prstGeom>
          <a:noFill/>
          <a:ln w="9525">
            <a:noFill/>
            <a:miter lim="800000"/>
            <a:headEnd/>
            <a:tailEnd/>
          </a:ln>
        </p:spPr>
        <p:txBody>
          <a:bodyPr>
            <a:spAutoFit/>
          </a:bodyPr>
          <a:lstStyle/>
          <a:p>
            <a:pPr algn="ctr" defTabSz="914400"/>
            <a:r>
              <a:rPr lang="en-ZA" sz="2000" b="1">
                <a:latin typeface="Calibri" pitchFamily="34" charset="0"/>
              </a:rPr>
              <a:t>Sequential</a:t>
            </a:r>
          </a:p>
        </p:txBody>
      </p:sp>
      <p:sp>
        <p:nvSpPr>
          <p:cNvPr id="33" name="TextBox 32"/>
          <p:cNvSpPr txBox="1">
            <a:spLocks noChangeArrowheads="1"/>
          </p:cNvSpPr>
          <p:nvPr/>
        </p:nvSpPr>
        <p:spPr bwMode="auto">
          <a:xfrm>
            <a:off x="3505200" y="4376738"/>
            <a:ext cx="2438400" cy="396875"/>
          </a:xfrm>
          <a:prstGeom prst="rect">
            <a:avLst/>
          </a:prstGeom>
          <a:noFill/>
          <a:ln w="9525">
            <a:noFill/>
            <a:miter lim="800000"/>
            <a:headEnd/>
            <a:tailEnd/>
          </a:ln>
        </p:spPr>
        <p:txBody>
          <a:bodyPr>
            <a:spAutoFit/>
          </a:bodyPr>
          <a:lstStyle/>
          <a:p>
            <a:pPr algn="ctr" defTabSz="914400"/>
            <a:r>
              <a:rPr lang="en-ZA" sz="2000" b="1">
                <a:latin typeface="Calibri" pitchFamily="34" charset="0"/>
              </a:rPr>
              <a:t>State*</a:t>
            </a:r>
          </a:p>
        </p:txBody>
      </p:sp>
      <p:sp>
        <p:nvSpPr>
          <p:cNvPr id="34" name="TextBox 33"/>
          <p:cNvSpPr txBox="1">
            <a:spLocks noChangeArrowheads="1"/>
          </p:cNvSpPr>
          <p:nvPr/>
        </p:nvSpPr>
        <p:spPr bwMode="auto">
          <a:xfrm>
            <a:off x="6172200" y="4376738"/>
            <a:ext cx="2438400" cy="396875"/>
          </a:xfrm>
          <a:prstGeom prst="rect">
            <a:avLst/>
          </a:prstGeom>
          <a:noFill/>
          <a:ln w="9525">
            <a:noFill/>
            <a:miter lim="800000"/>
            <a:headEnd/>
            <a:tailEnd/>
          </a:ln>
        </p:spPr>
        <p:txBody>
          <a:bodyPr>
            <a:spAutoFit/>
          </a:bodyPr>
          <a:lstStyle/>
          <a:p>
            <a:pPr algn="ctr" defTabSz="914400"/>
            <a:r>
              <a:rPr lang="en-ZA" sz="2000" b="1">
                <a:latin typeface="Calibri" pitchFamily="34" charset="0"/>
              </a:rPr>
              <a:t>Flow Chart</a:t>
            </a:r>
          </a:p>
        </p:txBody>
      </p:sp>
      <p:grpSp>
        <p:nvGrpSpPr>
          <p:cNvPr id="35" name="Group 71"/>
          <p:cNvGrpSpPr>
            <a:grpSpLocks/>
          </p:cNvGrpSpPr>
          <p:nvPr/>
        </p:nvGrpSpPr>
        <p:grpSpPr bwMode="auto">
          <a:xfrm>
            <a:off x="6934200" y="2014538"/>
            <a:ext cx="914400" cy="2057400"/>
            <a:chOff x="7786710" y="3000376"/>
            <a:chExt cx="643552" cy="1446224"/>
          </a:xfrm>
        </p:grpSpPr>
        <p:grpSp>
          <p:nvGrpSpPr>
            <p:cNvPr id="151587" name="Group 53"/>
            <p:cNvGrpSpPr>
              <a:grpSpLocks/>
            </p:cNvGrpSpPr>
            <p:nvPr/>
          </p:nvGrpSpPr>
          <p:grpSpPr bwMode="auto">
            <a:xfrm>
              <a:off x="7786710" y="3000373"/>
              <a:ext cx="643552" cy="1071568"/>
              <a:chOff x="6929450" y="1990454"/>
              <a:chExt cx="804867" cy="1379810"/>
            </a:xfrm>
          </p:grpSpPr>
          <p:sp>
            <p:nvSpPr>
              <p:cNvPr id="40" name="AutoShape 12"/>
              <p:cNvSpPr>
                <a:spLocks noChangeArrowheads="1"/>
              </p:cNvSpPr>
              <p:nvPr/>
            </p:nvSpPr>
            <p:spPr bwMode="auto">
              <a:xfrm>
                <a:off x="6929450" y="1990458"/>
                <a:ext cx="804867" cy="298878"/>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41" name="AutoShape 14"/>
              <p:cNvSpPr>
                <a:spLocks noChangeArrowheads="1"/>
              </p:cNvSpPr>
              <p:nvPr/>
            </p:nvSpPr>
            <p:spPr bwMode="auto">
              <a:xfrm>
                <a:off x="6929450" y="2542232"/>
                <a:ext cx="804867" cy="298878"/>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sp>
            <p:nvSpPr>
              <p:cNvPr id="42" name="AutoShape 16"/>
              <p:cNvSpPr>
                <a:spLocks noChangeArrowheads="1"/>
              </p:cNvSpPr>
              <p:nvPr/>
            </p:nvSpPr>
            <p:spPr bwMode="auto">
              <a:xfrm>
                <a:off x="6929450" y="3071015"/>
                <a:ext cx="804867" cy="298878"/>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cxnSp>
            <p:nvCxnSpPr>
              <p:cNvPr id="43" name="AutoShape 31"/>
              <p:cNvCxnSpPr>
                <a:cxnSpLocks noChangeShapeType="1"/>
                <a:stCxn id="40" idx="2"/>
                <a:endCxn id="41" idx="0"/>
              </p:cNvCxnSpPr>
              <p:nvPr/>
            </p:nvCxnSpPr>
            <p:spPr bwMode="auto">
              <a:xfrm rot="16200000" flipH="1">
                <a:off x="7205435" y="2415783"/>
                <a:ext cx="252896" cy="0"/>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44" name="AutoShape 32"/>
              <p:cNvCxnSpPr>
                <a:cxnSpLocks noChangeShapeType="1"/>
                <a:stCxn id="41" idx="2"/>
                <a:endCxn id="42" idx="0"/>
              </p:cNvCxnSpPr>
              <p:nvPr/>
            </p:nvCxnSpPr>
            <p:spPr bwMode="auto">
              <a:xfrm rot="5400000">
                <a:off x="7216213" y="2955383"/>
                <a:ext cx="231342" cy="2795"/>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45" name="AutoShape 33"/>
              <p:cNvCxnSpPr>
                <a:cxnSpLocks noChangeShapeType="1"/>
                <a:stCxn id="42" idx="3"/>
                <a:endCxn id="40" idx="3"/>
              </p:cNvCxnSpPr>
              <p:nvPr/>
            </p:nvCxnSpPr>
            <p:spPr bwMode="auto">
              <a:xfrm flipH="1" flipV="1">
                <a:off x="7734317" y="2139896"/>
                <a:ext cx="0" cy="1080558"/>
              </a:xfrm>
              <a:prstGeom prst="bentConnector3">
                <a:avLst>
                  <a:gd name="adj1" fmla="val -74462541"/>
                </a:avLst>
              </a:prstGeom>
              <a:ln>
                <a:headEnd/>
                <a:tailEnd type="triangle" w="med" len="med"/>
              </a:ln>
            </p:spPr>
            <p:style>
              <a:lnRef idx="1">
                <a:schemeClr val="accent2"/>
              </a:lnRef>
              <a:fillRef idx="0">
                <a:schemeClr val="accent2"/>
              </a:fillRef>
              <a:effectRef idx="0">
                <a:schemeClr val="accent2"/>
              </a:effectRef>
              <a:fontRef idx="minor">
                <a:schemeClr val="tx1"/>
              </a:fontRef>
            </p:style>
          </p:cxnSp>
        </p:grpSp>
        <p:sp>
          <p:nvSpPr>
            <p:cNvPr id="37" name="AutoShape 16"/>
            <p:cNvSpPr>
              <a:spLocks noChangeArrowheads="1"/>
            </p:cNvSpPr>
            <p:nvPr/>
          </p:nvSpPr>
          <p:spPr bwMode="auto">
            <a:xfrm>
              <a:off x="7786710" y="4214490"/>
              <a:ext cx="643552" cy="232110"/>
            </a:xfrm>
            <a:prstGeom prst="roundRect">
              <a:avLst>
                <a:gd name="adj" fmla="val 16667"/>
              </a:avLst>
            </a:prstGeom>
            <a:ln>
              <a:solidFill>
                <a:schemeClr val="accent2"/>
              </a:solidFill>
              <a:headEnd/>
              <a:tailEnd/>
            </a:ln>
          </p:spPr>
          <p:style>
            <a:lnRef idx="1">
              <a:schemeClr val="dk1"/>
            </a:lnRef>
            <a:fillRef idx="2">
              <a:schemeClr val="dk1"/>
            </a:fillRef>
            <a:effectRef idx="1">
              <a:schemeClr val="dk1"/>
            </a:effectRef>
            <a:fontRef idx="minor">
              <a:schemeClr val="dk1"/>
            </a:fontRef>
          </p:style>
          <p:txBody>
            <a:bodyPr wrap="none" anchor="ctr"/>
            <a:lstStyle/>
            <a:p>
              <a:pPr defTabSz="914400" fontAlgn="auto">
                <a:lnSpc>
                  <a:spcPct val="75000"/>
                </a:lnSpc>
                <a:spcBef>
                  <a:spcPts val="0"/>
                </a:spcBef>
                <a:spcAft>
                  <a:spcPts val="0"/>
                </a:spcAft>
                <a:defRPr/>
              </a:pPr>
              <a:endParaRPr lang="nl-NL" b="1">
                <a:solidFill>
                  <a:schemeClr val="bg2"/>
                </a:solidFill>
                <a:latin typeface="Arial" charset="0"/>
              </a:endParaRPr>
            </a:p>
          </p:txBody>
        </p:sp>
        <p:cxnSp>
          <p:nvCxnSpPr>
            <p:cNvPr id="38" name="AutoShape 32"/>
            <p:cNvCxnSpPr>
              <a:cxnSpLocks noChangeShapeType="1"/>
              <a:endCxn id="37" idx="0"/>
            </p:cNvCxnSpPr>
            <p:nvPr/>
          </p:nvCxnSpPr>
          <p:spPr bwMode="auto">
            <a:xfrm rot="5400000">
              <a:off x="8037068" y="4143072"/>
              <a:ext cx="142837" cy="0"/>
            </a:xfrm>
            <a:prstGeom prst="bentConnector3">
              <a:avLst>
                <a:gd name="adj1" fmla="val 50000"/>
              </a:avLst>
            </a:prstGeom>
            <a:ln>
              <a:headEnd/>
              <a:tailEnd type="triangle" w="med" len="med"/>
            </a:ln>
          </p:spPr>
          <p:style>
            <a:lnRef idx="1">
              <a:schemeClr val="accent2"/>
            </a:lnRef>
            <a:fillRef idx="0">
              <a:schemeClr val="accent2"/>
            </a:fillRef>
            <a:effectRef idx="0">
              <a:schemeClr val="accent2"/>
            </a:effectRef>
            <a:fontRef idx="minor">
              <a:schemeClr val="tx1"/>
            </a:fontRef>
          </p:style>
        </p:cxnSp>
        <p:cxnSp>
          <p:nvCxnSpPr>
            <p:cNvPr id="39" name="AutoShape 32"/>
            <p:cNvCxnSpPr>
              <a:cxnSpLocks noChangeShapeType="1"/>
              <a:stCxn id="37" idx="3"/>
            </p:cNvCxnSpPr>
            <p:nvPr/>
          </p:nvCxnSpPr>
          <p:spPr bwMode="auto">
            <a:xfrm flipH="1" flipV="1">
              <a:off x="8430262" y="3544942"/>
              <a:ext cx="0" cy="785603"/>
            </a:xfrm>
            <a:prstGeom prst="bentConnector3">
              <a:avLst>
                <a:gd name="adj1" fmla="val -127424789"/>
              </a:avLst>
            </a:prstGeom>
            <a:ln>
              <a:headEnd/>
              <a:tailEnd type="triangle" w="med" len="med"/>
            </a:ln>
          </p:spPr>
          <p:style>
            <a:lnRef idx="1">
              <a:schemeClr val="accent2"/>
            </a:lnRef>
            <a:fillRef idx="0">
              <a:schemeClr val="accent2"/>
            </a:fillRef>
            <a:effectRef idx="0">
              <a:schemeClr val="accent2"/>
            </a:effectRef>
            <a:fontRef idx="minor">
              <a:schemeClr val="tx1"/>
            </a:fontRef>
          </p:style>
        </p:cxn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anim calcmode="lin" valueType="num">
                                      <p:cBhvr>
                                        <p:cTn id="13" dur="500" fill="hold"/>
                                        <p:tgtEl>
                                          <p:spTgt spid="32"/>
                                        </p:tgtEl>
                                        <p:attrNameLst>
                                          <p:attrName>ppt_x</p:attrName>
                                        </p:attrNameLst>
                                      </p:cBhvr>
                                      <p:tavLst>
                                        <p:tav tm="0">
                                          <p:val>
                                            <p:strVal val="#ppt_x"/>
                                          </p:val>
                                        </p:tav>
                                        <p:tav tm="100000">
                                          <p:val>
                                            <p:strVal val="#ppt_x"/>
                                          </p:val>
                                        </p:tav>
                                      </p:tavLst>
                                    </p:anim>
                                    <p:anim calcmode="lin" valueType="num">
                                      <p:cBhvr>
                                        <p:cTn id="14" dur="5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anim calcmode="lin" valueType="num">
                                      <p:cBhvr>
                                        <p:cTn id="20" dur="500" fill="hold"/>
                                        <p:tgtEl>
                                          <p:spTgt spid="15"/>
                                        </p:tgtEl>
                                        <p:attrNameLst>
                                          <p:attrName>ppt_x</p:attrName>
                                        </p:attrNameLst>
                                      </p:cBhvr>
                                      <p:tavLst>
                                        <p:tav tm="0">
                                          <p:val>
                                            <p:strVal val="#ppt_x"/>
                                          </p:val>
                                        </p:tav>
                                        <p:tav tm="100000">
                                          <p:val>
                                            <p:strVal val="#ppt_x"/>
                                          </p:val>
                                        </p:tav>
                                      </p:tavLst>
                                    </p:anim>
                                    <p:anim calcmode="lin" valueType="num">
                                      <p:cBhvr>
                                        <p:cTn id="21" dur="5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anim calcmode="lin" valueType="num">
                                      <p:cBhvr>
                                        <p:cTn id="25" dur="500" fill="hold"/>
                                        <p:tgtEl>
                                          <p:spTgt spid="33"/>
                                        </p:tgtEl>
                                        <p:attrNameLst>
                                          <p:attrName>ppt_x</p:attrName>
                                        </p:attrNameLst>
                                      </p:cBhvr>
                                      <p:tavLst>
                                        <p:tav tm="0">
                                          <p:val>
                                            <p:strVal val="#ppt_x"/>
                                          </p:val>
                                        </p:tav>
                                        <p:tav tm="100000">
                                          <p:val>
                                            <p:strVal val="#ppt_x"/>
                                          </p:val>
                                        </p:tav>
                                      </p:tavLst>
                                    </p:anim>
                                    <p:anim calcmode="lin" valueType="num">
                                      <p:cBhvr>
                                        <p:cTn id="26" dur="5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anim calcmode="lin" valueType="num">
                                      <p:cBhvr>
                                        <p:cTn id="32" dur="500" fill="hold"/>
                                        <p:tgtEl>
                                          <p:spTgt spid="35"/>
                                        </p:tgtEl>
                                        <p:attrNameLst>
                                          <p:attrName>ppt_x</p:attrName>
                                        </p:attrNameLst>
                                      </p:cBhvr>
                                      <p:tavLst>
                                        <p:tav tm="0">
                                          <p:val>
                                            <p:strVal val="#ppt_x"/>
                                          </p:val>
                                        </p:tav>
                                        <p:tav tm="100000">
                                          <p:val>
                                            <p:strVal val="#ppt_x"/>
                                          </p:val>
                                        </p:tav>
                                      </p:tavLst>
                                    </p:anim>
                                    <p:anim calcmode="lin" valueType="num">
                                      <p:cBhvr>
                                        <p:cTn id="33" dur="5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anim calcmode="lin" valueType="num">
                                      <p:cBhvr>
                                        <p:cTn id="37" dur="500" fill="hold"/>
                                        <p:tgtEl>
                                          <p:spTgt spid="34"/>
                                        </p:tgtEl>
                                        <p:attrNameLst>
                                          <p:attrName>ppt_x</p:attrName>
                                        </p:attrNameLst>
                                      </p:cBhvr>
                                      <p:tavLst>
                                        <p:tav tm="0">
                                          <p:val>
                                            <p:strVal val="#ppt_x"/>
                                          </p:val>
                                        </p:tav>
                                        <p:tav tm="100000">
                                          <p:val>
                                            <p:strVal val="#ppt_x"/>
                                          </p:val>
                                        </p:tav>
                                      </p:tavLst>
                                    </p:anim>
                                    <p:anim calcmode="lin" valueType="num">
                                      <p:cBhvr>
                                        <p:cTn id="38" dur="5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p:cNvSpPr>
          <p:nvPr/>
        </p:nvSpPr>
        <p:spPr bwMode="auto">
          <a:xfrm>
            <a:off x="457200" y="468313"/>
            <a:ext cx="8229600" cy="674687"/>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Workflow Types</a:t>
            </a:r>
          </a:p>
        </p:txBody>
      </p:sp>
      <p:sp>
        <p:nvSpPr>
          <p:cNvPr id="163843" name="Content Placeholder 2"/>
          <p:cNvSpPr>
            <a:spLocks/>
          </p:cNvSpPr>
          <p:nvPr/>
        </p:nvSpPr>
        <p:spPr bwMode="auto">
          <a:xfrm>
            <a:off x="457200" y="1230313"/>
            <a:ext cx="8229600" cy="4694237"/>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Sequential Workflow</a:t>
            </a:r>
          </a:p>
          <a:p>
            <a:pPr marL="639763" lvl="1"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It progresses from one stage to next and cannot step back. Example: Flow Chart Based.</a:t>
            </a:r>
          </a:p>
          <a:p>
            <a:pPr marL="639763" lvl="1" indent="-246063"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State Machine Workflow</a:t>
            </a:r>
          </a:p>
          <a:p>
            <a:pPr marL="639763" lvl="1"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It progresses from “State” to “State” and are more complex and can return to the previous point.</a:t>
            </a:r>
          </a:p>
          <a:p>
            <a:pPr marL="639763" lvl="1" indent="-246063"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000"/>
              <a:t>Flowchart 	</a:t>
            </a:r>
            <a:endParaRPr lang="en-US" sz="2000">
              <a:latin typeface="Segoe UI" pitchFamily="34" charset="0"/>
            </a:endParaRPr>
          </a:p>
          <a:p>
            <a:pPr marL="639763" lvl="1" indent="-246063" defTabSz="914400">
              <a:lnSpc>
                <a:spcPct val="90000"/>
              </a:lnSpc>
              <a:spcBef>
                <a:spcPct val="20000"/>
              </a:spcBef>
              <a:buClr>
                <a:srgbClr val="C3D69B"/>
              </a:buClr>
              <a:buSzPct val="90000"/>
              <a:buFont typeface="Segoe UI" pitchFamily="34" charset="0"/>
              <a:buChar char="&gt;"/>
            </a:pPr>
            <a:r>
              <a:rPr lang="en-US" sz="2000"/>
              <a:t>Enables concepts such as returning to previous steps and splitting logic based on a single condition, or a Switch / Case logic.  </a:t>
            </a: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05" name="Picture 5"/>
          <p:cNvPicPr>
            <a:picLocks noChangeAspect="1" noChangeArrowheads="1"/>
          </p:cNvPicPr>
          <p:nvPr/>
        </p:nvPicPr>
        <p:blipFill>
          <a:blip r:embed="rId2"/>
          <a:srcRect/>
          <a:stretch>
            <a:fillRect/>
          </a:stretch>
        </p:blipFill>
        <p:spPr bwMode="auto">
          <a:xfrm>
            <a:off x="765175" y="434975"/>
            <a:ext cx="7613650" cy="5483225"/>
          </a:xfrm>
          <a:prstGeom prst="rect">
            <a:avLst/>
          </a:prstGeom>
          <a:noFill/>
          <a:ln w="9525">
            <a:noFill/>
            <a:miter lim="800000"/>
            <a:headEnd/>
            <a:tailEnd/>
          </a:ln>
          <a:effectLst/>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1"/>
          <p:cNvSpPr>
            <a:spLocks/>
          </p:cNvSpPr>
          <p:nvPr/>
        </p:nvSpPr>
        <p:spPr bwMode="auto">
          <a:xfrm>
            <a:off x="466725" y="417513"/>
            <a:ext cx="8229600" cy="611187"/>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Sequence Activities</a:t>
            </a:r>
          </a:p>
        </p:txBody>
      </p:sp>
      <p:sp>
        <p:nvSpPr>
          <p:cNvPr id="169987" name="Content Placeholder 2"/>
          <p:cNvSpPr>
            <a:spLocks/>
          </p:cNvSpPr>
          <p:nvPr/>
        </p:nvSpPr>
        <p:spPr bwMode="auto">
          <a:xfrm>
            <a:off x="466725" y="1116013"/>
            <a:ext cx="8229600" cy="4389437"/>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A sequential workflow completes one activity and moves to the next, executing a sequence of consecutive steps.</a:t>
            </a: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A sequential workflow will typically contain multiple children, and sequence activity provides the logic to execute child activities.</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The Sequence Activity iterates through its children in a forward-only direction, executing each child once and then moving to the next child. When the last child activity is complete, the sequence is finished. This doesn't mean a sequential activity cannot loop or branch, but it does mean execution always moves forward. </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There is no mechanism available to jump back to an arbitrary activity in the workflow.</a:t>
            </a: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286897" y="1447799"/>
            <a:ext cx="2466160" cy="2954655"/>
          </a:xfrm>
        </p:spPr>
        <p:txBody>
          <a:bodyPr/>
          <a:lstStyle/>
          <a:p>
            <a:pPr defTabSz="914363" eaLnBrk="1" fontAlgn="auto" hangingPunct="1">
              <a:spcAft>
                <a:spcPts val="0"/>
              </a:spcAft>
              <a:buClrTx/>
              <a:buFontTx/>
              <a:buBlip>
                <a:blip r:embed="rId3"/>
              </a:buBlip>
              <a:defRPr/>
            </a:pPr>
            <a:r>
              <a:rPr lang="en-US" dirty="0" smtClean="0">
                <a:latin typeface="Segoe Light" pitchFamily="34" charset="0"/>
              </a:rPr>
              <a:t>Flowchart</a:t>
            </a:r>
          </a:p>
          <a:p>
            <a:pPr defTabSz="914363" eaLnBrk="1" fontAlgn="auto" hangingPunct="1">
              <a:spcAft>
                <a:spcPts val="0"/>
              </a:spcAft>
              <a:buClrTx/>
              <a:buFontTx/>
              <a:buBlip>
                <a:blip r:embed="rId3"/>
              </a:buBlip>
              <a:defRPr/>
            </a:pPr>
            <a:r>
              <a:rPr lang="en-US" dirty="0" smtClean="0">
                <a:latin typeface="Segoe Light" pitchFamily="34" charset="0"/>
              </a:rPr>
              <a:t>Models time off request process</a:t>
            </a:r>
          </a:p>
          <a:p>
            <a:pPr defTabSz="914363" eaLnBrk="1" fontAlgn="auto" hangingPunct="1">
              <a:spcAft>
                <a:spcPts val="0"/>
              </a:spcAft>
              <a:buClrTx/>
              <a:buFontTx/>
              <a:buBlip>
                <a:blip r:embed="rId3"/>
              </a:buBlip>
              <a:defRPr/>
            </a:pPr>
            <a:r>
              <a:rPr lang="en-US" dirty="0" smtClean="0">
                <a:latin typeface="Segoe Light" pitchFamily="34" charset="0"/>
              </a:rPr>
              <a:t>Business users can design forms</a:t>
            </a:r>
          </a:p>
          <a:p>
            <a:pPr defTabSz="914363" eaLnBrk="1" fontAlgn="auto" hangingPunct="1">
              <a:spcAft>
                <a:spcPts val="0"/>
              </a:spcAft>
              <a:buClrTx/>
              <a:buFontTx/>
              <a:buBlip>
                <a:blip r:embed="rId3"/>
              </a:buBlip>
              <a:defRPr/>
            </a:pPr>
            <a:endParaRPr lang="en-US" dirty="0">
              <a:latin typeface="Segoe Light" pitchFamily="34" charset="0"/>
            </a:endParaRPr>
          </a:p>
        </p:txBody>
      </p:sp>
      <p:pic>
        <p:nvPicPr>
          <p:cNvPr id="160771" name="Picture 2" descr="C:\Users\rojacobs\Documents\Presentations\PDC10\Screenshots\LeaveRequestWorkflow.png"/>
          <p:cNvPicPr>
            <a:picLocks noChangeAspect="1" noChangeArrowheads="1"/>
          </p:cNvPicPr>
          <p:nvPr/>
        </p:nvPicPr>
        <p:blipFill>
          <a:blip r:embed="rId4"/>
          <a:srcRect r="14297"/>
          <a:stretch>
            <a:fillRect/>
          </a:stretch>
        </p:blipFill>
        <p:spPr bwMode="auto">
          <a:xfrm>
            <a:off x="627063" y="569913"/>
            <a:ext cx="5329237" cy="579278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State Machine</a:t>
            </a:r>
            <a:endParaRPr sz="4400" spc="-100">
              <a:latin typeface="Segoe Light" pitchFamily="34" charset="0"/>
            </a:endParaRPr>
          </a:p>
        </p:txBody>
      </p:sp>
      <p:sp>
        <p:nvSpPr>
          <p:cNvPr id="4" name="Content Placeholder 3"/>
          <p:cNvSpPr>
            <a:spLocks noGrp="1"/>
          </p:cNvSpPr>
          <p:nvPr>
            <p:ph sz="half" idx="4294967295"/>
          </p:nvPr>
        </p:nvSpPr>
        <p:spPr>
          <a:xfrm>
            <a:off x="5010165" y="1431143"/>
            <a:ext cx="4127467" cy="2854887"/>
          </a:xfrm>
        </p:spPr>
        <p:txBody>
          <a:bodyPr/>
          <a:lstStyle/>
          <a:p>
            <a:pPr marL="347914" indent="-347914" defTabSz="914363" eaLnBrk="1" fontAlgn="auto" hangingPunct="1">
              <a:spcAft>
                <a:spcPts val="0"/>
              </a:spcAft>
              <a:buClrTx/>
              <a:buFontTx/>
              <a:buBlip>
                <a:blip r:embed="rId2"/>
              </a:buBlip>
              <a:defRPr/>
            </a:pPr>
            <a:r>
              <a:rPr lang="en-US" sz="2800" dirty="0" smtClean="0">
                <a:latin typeface="Segoe Light" pitchFamily="34" charset="0"/>
              </a:rPr>
              <a:t>Responds to external events</a:t>
            </a:r>
          </a:p>
          <a:p>
            <a:pPr marL="347914" indent="-347914" defTabSz="914363" eaLnBrk="1" fontAlgn="auto" hangingPunct="1">
              <a:spcAft>
                <a:spcPts val="0"/>
              </a:spcAft>
              <a:buClrTx/>
              <a:buFontTx/>
              <a:buBlip>
                <a:blip r:embed="rId2"/>
              </a:buBlip>
              <a:defRPr/>
            </a:pPr>
            <a:r>
              <a:rPr lang="en-US" sz="2800" dirty="0" smtClean="0">
                <a:latin typeface="Segoe Light" pitchFamily="34" charset="0"/>
              </a:rPr>
              <a:t>Waits for transitions</a:t>
            </a:r>
          </a:p>
          <a:p>
            <a:pPr marL="347914" indent="-347914" defTabSz="914363" eaLnBrk="1" fontAlgn="auto" hangingPunct="1">
              <a:spcAft>
                <a:spcPts val="0"/>
              </a:spcAft>
              <a:buClrTx/>
              <a:buFontTx/>
              <a:buBlip>
                <a:blip r:embed="rId2"/>
              </a:buBlip>
              <a:defRPr/>
            </a:pPr>
            <a:r>
              <a:rPr lang="en-US" sz="2800" dirty="0" smtClean="0">
                <a:latin typeface="Segoe Light" pitchFamily="34" charset="0"/>
              </a:rPr>
              <a:t>Invoke activities on transitions</a:t>
            </a:r>
          </a:p>
          <a:p>
            <a:pPr marL="347914" indent="-347914" defTabSz="914363" eaLnBrk="1" fontAlgn="auto" hangingPunct="1">
              <a:spcAft>
                <a:spcPts val="0"/>
              </a:spcAft>
              <a:buClrTx/>
              <a:buFontTx/>
              <a:buBlip>
                <a:blip r:embed="rId2"/>
              </a:buBlip>
              <a:defRPr/>
            </a:pPr>
            <a:r>
              <a:rPr lang="en-US" sz="2800" dirty="0" smtClean="0">
                <a:latin typeface="Segoe Light" pitchFamily="34" charset="0"/>
              </a:rPr>
              <a:t>Invoke activities on entry/exit</a:t>
            </a:r>
          </a:p>
          <a:p>
            <a:pPr marL="347914" indent="-347914" defTabSz="914363" eaLnBrk="1" fontAlgn="auto" hangingPunct="1">
              <a:spcAft>
                <a:spcPts val="0"/>
              </a:spcAft>
              <a:buClrTx/>
              <a:buFontTx/>
              <a:buBlip>
                <a:blip r:embed="rId2"/>
              </a:buBlip>
              <a:defRPr/>
            </a:pPr>
            <a:r>
              <a:rPr lang="en-US" sz="2800" dirty="0" smtClean="0">
                <a:latin typeface="Segoe Light" pitchFamily="34" charset="0"/>
              </a:rPr>
              <a:t>CTP release available</a:t>
            </a:r>
          </a:p>
          <a:p>
            <a:pPr marL="673338" lvl="1" indent="-339976" defTabSz="914363" eaLnBrk="1" fontAlgn="auto" hangingPunct="1">
              <a:spcAft>
                <a:spcPts val="0"/>
              </a:spcAft>
              <a:buClrTx/>
              <a:buFontTx/>
              <a:buBlip>
                <a:blip r:embed="rId3"/>
              </a:buBlip>
              <a:defRPr/>
            </a:pPr>
            <a:r>
              <a:rPr lang="en-US" sz="2400" dirty="0" smtClean="0">
                <a:latin typeface="Segoe Light" pitchFamily="34" charset="0"/>
                <a:hlinkClick r:id="rId4"/>
              </a:rPr>
              <a:t>http://wf.codeplex.com</a:t>
            </a:r>
            <a:endParaRPr lang="en-US" sz="2400" dirty="0" smtClean="0">
              <a:latin typeface="Segoe Light" pitchFamily="34" charset="0"/>
            </a:endParaRPr>
          </a:p>
          <a:p>
            <a:pPr marL="0" indent="0" defTabSz="914363" eaLnBrk="1" fontAlgn="auto" hangingPunct="1">
              <a:spcAft>
                <a:spcPts val="0"/>
              </a:spcAft>
              <a:buClrTx/>
              <a:buFontTx/>
              <a:buNone/>
              <a:defRPr/>
            </a:pPr>
            <a:endParaRPr lang="en-US" sz="2800" dirty="0" smtClean="0">
              <a:latin typeface="Segoe Light" pitchFamily="34" charset="0"/>
            </a:endParaRPr>
          </a:p>
        </p:txBody>
      </p:sp>
      <p:pic>
        <p:nvPicPr>
          <p:cNvPr id="162820" name="Picture 3" descr="\\ADP-w7x86\Users\rojacobs\Pictures\statemachine.png"/>
          <p:cNvPicPr>
            <a:picLocks noGrp="1" noChangeAspect="1" noChangeArrowheads="1"/>
          </p:cNvPicPr>
          <p:nvPr>
            <p:ph sz="half" idx="4294967295"/>
          </p:nvPr>
        </p:nvPicPr>
        <p:blipFill>
          <a:blip r:embed="rId5"/>
          <a:srcRect l="3107" t="3015" r="14992" b="25162"/>
          <a:stretch>
            <a:fillRect/>
          </a:stretch>
        </p:blipFill>
        <p:spPr bwMode="auto">
          <a:xfrm>
            <a:off x="257175" y="1076325"/>
            <a:ext cx="4545013" cy="5284788"/>
          </a:xfrm>
        </p:spPr>
      </p:pic>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71488" y="1277938"/>
            <a:ext cx="8229600" cy="3913187"/>
          </a:xfrm>
          <a:prstGeom prst="rect">
            <a:avLst/>
          </a:prstGeom>
        </p:spPr>
        <p:txBody>
          <a:bodyPr>
            <a:normAutofit/>
          </a:bodyPr>
          <a:lstStyle/>
          <a:p>
            <a:pPr marL="273050" indent="-273050" defTabSz="914400">
              <a:lnSpc>
                <a:spcPct val="90000"/>
              </a:lnSpc>
              <a:spcBef>
                <a:spcPct val="20000"/>
              </a:spcBef>
              <a:buClr>
                <a:srgbClr val="B8B2AE"/>
              </a:buClr>
              <a:buSzPct val="95000"/>
              <a:buFont typeface="Wingdings 2" pitchFamily="18" charset="2"/>
              <a:buChar char=""/>
            </a:pPr>
            <a:r>
              <a:rPr lang="en-US" sz="2400">
                <a:latin typeface="Segoe UI" pitchFamily="34" charset="0"/>
              </a:rPr>
              <a:t>A </a:t>
            </a:r>
            <a:r>
              <a:rPr lang="en-US" sz="2400" b="1">
                <a:latin typeface="Segoe UI" pitchFamily="34" charset="0"/>
              </a:rPr>
              <a:t>transition </a:t>
            </a:r>
            <a:r>
              <a:rPr lang="en-US" sz="2400">
                <a:latin typeface="Segoe UI" pitchFamily="34" charset="0"/>
              </a:rPr>
              <a:t>moves the state machine to the next state. A transition can only occur in response to an event. Transitions don't have to move the state machine to a new state—a transition could loop back to the same state</a:t>
            </a:r>
          </a:p>
          <a:p>
            <a:pPr marL="273050" indent="-273050" defTabSz="914400">
              <a:lnSpc>
                <a:spcPct val="90000"/>
              </a:lnSpc>
              <a:spcBef>
                <a:spcPct val="20000"/>
              </a:spcBef>
              <a:buClr>
                <a:srgbClr val="B8B2AE"/>
              </a:buClr>
              <a:buSzPct val="95000"/>
              <a:buFont typeface="Wingdings 2" pitchFamily="18" charset="2"/>
              <a:buChar char=""/>
            </a:pPr>
            <a:endParaRPr lang="en-US" sz="2400">
              <a:latin typeface="Segoe UI" pitchFamily="34" charset="0"/>
            </a:endParaRPr>
          </a:p>
          <a:p>
            <a:pPr marL="273050" indent="-273050" defTabSz="914400">
              <a:lnSpc>
                <a:spcPct val="90000"/>
              </a:lnSpc>
              <a:spcBef>
                <a:spcPct val="20000"/>
              </a:spcBef>
              <a:buClr>
                <a:srgbClr val="B8B2AE"/>
              </a:buClr>
              <a:buSzPct val="95000"/>
              <a:buFont typeface="Wingdings 2" pitchFamily="18" charset="2"/>
              <a:buChar char=""/>
            </a:pPr>
            <a:r>
              <a:rPr lang="en-US" sz="2400">
                <a:latin typeface="Segoe UI" pitchFamily="34" charset="0"/>
              </a:rPr>
              <a:t>Each state can be activated after a predefined action has taken place; then, the engine executes the activities needed and stops after completion of the next state. There is no deterministic execution path between the steps because the Workflow does not execute in a chronological order</a:t>
            </a:r>
          </a:p>
          <a:p>
            <a:pPr marL="273050" indent="-273050" defTabSz="914400">
              <a:lnSpc>
                <a:spcPct val="90000"/>
              </a:lnSpc>
              <a:spcBef>
                <a:spcPct val="20000"/>
              </a:spcBef>
              <a:buClr>
                <a:srgbClr val="B8B2AE"/>
              </a:buClr>
              <a:buSzPct val="95000"/>
              <a:buFont typeface="Wingdings 2" pitchFamily="18" charset="2"/>
              <a:buChar char=""/>
            </a:pPr>
            <a:endParaRPr lang="en-US" sz="2400">
              <a:latin typeface="Segoe UI" pitchFamily="34" charset="0"/>
            </a:endParaRPr>
          </a:p>
        </p:txBody>
      </p:sp>
      <p:pic>
        <p:nvPicPr>
          <p:cNvPr id="2" name="Title 1"/>
          <p:cNvPicPr>
            <a:picLocks noChangeArrowheads="1"/>
          </p:cNvPicPr>
          <p:nvPr/>
        </p:nvPicPr>
        <p:blipFill>
          <a:blip r:embed="rId2"/>
          <a:srcRect/>
          <a:stretch>
            <a:fillRect/>
          </a:stretch>
        </p:blipFill>
        <p:spPr bwMode="auto">
          <a:xfrm>
            <a:off x="433388" y="169863"/>
            <a:ext cx="8710612" cy="847725"/>
          </a:xfrm>
          <a:prstGeom prst="rect">
            <a:avLst/>
          </a:prstGeom>
          <a:noFill/>
          <a:ln w="9525">
            <a:noFill/>
            <a:miter lim="800000"/>
            <a:headEnd/>
            <a:tailEnd/>
          </a:ln>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WF4 is a Runtime</a:t>
            </a:r>
            <a:endParaRPr sz="4400" spc="-100">
              <a:latin typeface="Segoe Light" pitchFamily="34" charset="0"/>
            </a:endParaRPr>
          </a:p>
        </p:txBody>
      </p:sp>
      <p:pic>
        <p:nvPicPr>
          <p:cNvPr id="1026" name="Picture 2" descr="C:\Users\rojacobs\Pictures\DVD_ART36\Artwork_Imagery\Icons - Illustrations\_ XML ICONS\user man casual the king people person.png"/>
          <p:cNvPicPr>
            <a:picLocks noChangeAspect="1" noChangeArrowheads="1"/>
          </p:cNvPicPr>
          <p:nvPr/>
        </p:nvPicPr>
        <p:blipFill>
          <a:blip r:embed="rId2"/>
          <a:srcRect/>
          <a:stretch>
            <a:fillRect/>
          </a:stretch>
        </p:blipFill>
        <p:spPr bwMode="auto">
          <a:xfrm>
            <a:off x="6858000" y="1419225"/>
            <a:ext cx="1101725" cy="1476375"/>
          </a:xfrm>
          <a:prstGeom prst="rect">
            <a:avLst/>
          </a:prstGeom>
          <a:noFill/>
          <a:ln w="9525">
            <a:noFill/>
            <a:miter lim="800000"/>
            <a:headEnd/>
            <a:tailEnd/>
          </a:ln>
        </p:spPr>
      </p:pic>
      <p:pic>
        <p:nvPicPr>
          <p:cNvPr id="1027" name="Picture 3" descr="C:\Users\rojacobs\Pictures\DVD_ART36\Artwork_Imagery\Icons - Illustrations\_ XML ICONS\user casual man people person.png"/>
          <p:cNvPicPr>
            <a:picLocks noChangeAspect="1" noChangeArrowheads="1"/>
          </p:cNvPicPr>
          <p:nvPr/>
        </p:nvPicPr>
        <p:blipFill>
          <a:blip r:embed="rId3"/>
          <a:srcRect/>
          <a:stretch>
            <a:fillRect/>
          </a:stretch>
        </p:blipFill>
        <p:spPr bwMode="auto">
          <a:xfrm>
            <a:off x="3949700" y="2590800"/>
            <a:ext cx="1168400" cy="1600200"/>
          </a:xfrm>
          <a:prstGeom prst="rect">
            <a:avLst/>
          </a:prstGeom>
          <a:noFill/>
          <a:ln w="9525">
            <a:noFill/>
            <a:miter lim="800000"/>
            <a:headEnd/>
            <a:tailEnd/>
          </a:ln>
        </p:spPr>
      </p:pic>
      <p:pic>
        <p:nvPicPr>
          <p:cNvPr id="34820" name="Picture 4" descr="C:\Users\rojacobs\Pictures\DVD_ART36\Artwork_Imagery\Icons - Illustrations\_ XML ICONS\Binary Code document.png"/>
          <p:cNvPicPr>
            <a:picLocks noChangeAspect="1" noChangeArrowheads="1"/>
          </p:cNvPicPr>
          <p:nvPr/>
        </p:nvPicPr>
        <p:blipFill>
          <a:blip r:embed="rId4"/>
          <a:srcRect/>
          <a:stretch>
            <a:fillRect/>
          </a:stretch>
        </p:blipFill>
        <p:spPr bwMode="auto">
          <a:xfrm>
            <a:off x="1143000" y="3581400"/>
            <a:ext cx="835025" cy="1790700"/>
          </a:xfrm>
          <a:prstGeom prst="rect">
            <a:avLst/>
          </a:prstGeom>
          <a:noFill/>
          <a:ln w="9525">
            <a:noFill/>
            <a:miter lim="800000"/>
            <a:headEnd/>
            <a:tailEnd/>
          </a:ln>
        </p:spPr>
      </p:pic>
      <p:pic>
        <p:nvPicPr>
          <p:cNvPr id="34821"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457200" y="5410200"/>
            <a:ext cx="2276475" cy="971550"/>
          </a:xfrm>
          <a:prstGeom prst="rect">
            <a:avLst/>
          </a:prstGeom>
          <a:noFill/>
          <a:ln w="9525">
            <a:noFill/>
            <a:miter lim="800000"/>
            <a:headEnd/>
            <a:tailEnd/>
          </a:ln>
        </p:spPr>
      </p:pic>
      <p:pic>
        <p:nvPicPr>
          <p:cNvPr id="10"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3395663" y="5410200"/>
            <a:ext cx="2276475" cy="971550"/>
          </a:xfrm>
          <a:prstGeom prst="rect">
            <a:avLst/>
          </a:prstGeom>
          <a:noFill/>
          <a:ln w="9525">
            <a:noFill/>
            <a:miter lim="800000"/>
            <a:headEnd/>
            <a:tailEnd/>
          </a:ln>
        </p:spPr>
      </p:pic>
      <p:sp>
        <p:nvSpPr>
          <p:cNvPr id="2" name="TextBox 1"/>
          <p:cNvSpPr txBox="1"/>
          <p:nvPr/>
        </p:nvSpPr>
        <p:spPr>
          <a:xfrm>
            <a:off x="3391216" y="4267200"/>
            <a:ext cx="2285787" cy="1075730"/>
          </a:xfrm>
          <a:prstGeom prst="rect">
            <a:avLst/>
          </a:prstGeom>
        </p:spPr>
        <p:style>
          <a:lnRef idx="0">
            <a:schemeClr val="accent1"/>
          </a:lnRef>
          <a:fillRef idx="3">
            <a:schemeClr val="accent1"/>
          </a:fillRef>
          <a:effectRef idx="3">
            <a:schemeClr val="accent1"/>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CLR</a:t>
            </a:r>
          </a:p>
        </p:txBody>
      </p:sp>
      <p:pic>
        <p:nvPicPr>
          <p:cNvPr id="9"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6405563" y="5410200"/>
            <a:ext cx="2276475" cy="971550"/>
          </a:xfrm>
          <a:prstGeom prst="rect">
            <a:avLst/>
          </a:prstGeom>
          <a:noFill/>
          <a:ln w="9525">
            <a:noFill/>
            <a:miter lim="800000"/>
            <a:headEnd/>
            <a:tailEnd/>
          </a:ln>
        </p:spPr>
      </p:pic>
      <p:sp>
        <p:nvSpPr>
          <p:cNvPr id="11" name="TextBox 10"/>
          <p:cNvSpPr txBox="1"/>
          <p:nvPr/>
        </p:nvSpPr>
        <p:spPr>
          <a:xfrm>
            <a:off x="6401523" y="4267200"/>
            <a:ext cx="2285785" cy="1075730"/>
          </a:xfrm>
          <a:prstGeom prst="rect">
            <a:avLst/>
          </a:prstGeom>
        </p:spPr>
        <p:style>
          <a:lnRef idx="0">
            <a:schemeClr val="accent1"/>
          </a:lnRef>
          <a:fillRef idx="3">
            <a:schemeClr val="accent1"/>
          </a:fillRef>
          <a:effectRef idx="3">
            <a:schemeClr val="accent1"/>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CLR</a:t>
            </a:r>
          </a:p>
        </p:txBody>
      </p:sp>
      <p:sp>
        <p:nvSpPr>
          <p:cNvPr id="12" name="TextBox 11"/>
          <p:cNvSpPr txBox="1"/>
          <p:nvPr/>
        </p:nvSpPr>
        <p:spPr>
          <a:xfrm>
            <a:off x="6401523" y="3048000"/>
            <a:ext cx="2285785" cy="1075730"/>
          </a:xfrm>
          <a:prstGeom prst="rect">
            <a:avLst/>
          </a:prstGeom>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WF4</a:t>
            </a:r>
          </a:p>
        </p:txBody>
      </p:sp>
      <p:sp>
        <p:nvSpPr>
          <p:cNvPr id="3" name="Rounded Rectangular Callout 2"/>
          <p:cNvSpPr/>
          <p:nvPr/>
        </p:nvSpPr>
        <p:spPr bwMode="auto">
          <a:xfrm>
            <a:off x="75792" y="2743200"/>
            <a:ext cx="1828704" cy="914400"/>
          </a:xfrm>
          <a:prstGeom prst="wedgeRoundRectCallout">
            <a:avLst>
              <a:gd name="adj1" fmla="val 26616"/>
              <a:gd name="adj2" fmla="val 72234"/>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a:solidFill>
                  <a:schemeClr val="tx1"/>
                </a:solidFill>
              </a:rPr>
              <a:t>Instruction</a:t>
            </a:r>
          </a:p>
        </p:txBody>
      </p:sp>
      <p:sp>
        <p:nvSpPr>
          <p:cNvPr id="13" name="Rounded Rectangular Callout 12"/>
          <p:cNvSpPr/>
          <p:nvPr/>
        </p:nvSpPr>
        <p:spPr bwMode="auto">
          <a:xfrm>
            <a:off x="2591325" y="1600200"/>
            <a:ext cx="1828704" cy="914400"/>
          </a:xfrm>
          <a:prstGeom prst="wedgeRoundRectCallout">
            <a:avLst>
              <a:gd name="adj1" fmla="val 39890"/>
              <a:gd name="adj2" fmla="val 79313"/>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a:solidFill>
                  <a:schemeClr val="tx1"/>
                </a:solidFill>
              </a:rPr>
              <a:t>Object</a:t>
            </a:r>
          </a:p>
        </p:txBody>
      </p:sp>
      <p:sp>
        <p:nvSpPr>
          <p:cNvPr id="14" name="Rounded Rectangular Callout 13"/>
          <p:cNvSpPr/>
          <p:nvPr/>
        </p:nvSpPr>
        <p:spPr bwMode="auto">
          <a:xfrm>
            <a:off x="5105270" y="457200"/>
            <a:ext cx="1828679" cy="914400"/>
          </a:xfrm>
          <a:prstGeom prst="wedgeRoundRectCallout">
            <a:avLst>
              <a:gd name="adj1" fmla="val 57147"/>
              <a:gd name="adj2" fmla="val 80198"/>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a:solidFill>
                  <a:schemeClr val="tx1"/>
                </a:solidFill>
              </a:rPr>
              <a:t>Activity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2000"/>
                                        <p:tgtEl>
                                          <p:spTgt spid="1026"/>
                                        </p:tgtEl>
                                      </p:cBhvr>
                                    </p:animEffect>
                                  </p:childTnLst>
                                </p:cTn>
                              </p:par>
                              <p:par>
                                <p:cTn id="22" presetID="1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par>
                                <p:cTn id="28" presetID="10"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2000"/>
                                        <p:tgtEl>
                                          <p:spTgt spid="12"/>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p:cNvSpPr>
          <p:nvPr/>
        </p:nvSpPr>
        <p:spPr bwMode="auto">
          <a:xfrm>
            <a:off x="457200" y="269875"/>
            <a:ext cx="8229600" cy="600075"/>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Activities</a:t>
            </a:r>
          </a:p>
        </p:txBody>
      </p:sp>
      <p:sp>
        <p:nvSpPr>
          <p:cNvPr id="54274" name="Content Placeholder 2"/>
          <p:cNvSpPr>
            <a:spLocks/>
          </p:cNvSpPr>
          <p:nvPr/>
        </p:nvSpPr>
        <p:spPr bwMode="auto">
          <a:xfrm>
            <a:off x="457200" y="957263"/>
            <a:ext cx="8229600" cy="4541837"/>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Activities are the building blocks of workflows.</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All steps within a workflow are performed by executing an activity.</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All activities in WF derive from an Activity base class</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Primitive activities in the library provides a foundation to build upon.</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Includes control flow operations like IfElseActivity, WhileActivity.</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Also includes activities to wait for events, to invoke Web Services, to execute a rules engine etc</a:t>
            </a:r>
          </a:p>
          <a:p>
            <a:pPr marL="273050" indent="-273050"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r>
              <a:rPr lang="en-US" b="1"/>
              <a:t>Activity Lifecycle</a:t>
            </a:r>
          </a:p>
          <a:p>
            <a:pPr marL="273050" indent="-273050" defTabSz="914400"/>
            <a:r>
              <a:rPr lang="en-US" b="1"/>
              <a:t>Phase 1: Scheduling</a:t>
            </a:r>
          </a:p>
          <a:p>
            <a:pPr marL="273050" indent="-273050" defTabSz="914400"/>
            <a:r>
              <a:rPr lang="en-US"/>
              <a:t>Activities are scheduled by a parent activity (or the Workflow Runtime if they are the root activity).  The Workflow runtime maintains a queue/stack of child activities that are scheduled.  The Workflow Runtime has an ActivityExecutor that invokes each activity when it is popped off the Quack.  At that point, the activity moves into the Executing state.</a:t>
            </a:r>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p:cNvSpPr>
          <p:nvPr>
            <p:ph type="title"/>
          </p:nvPr>
        </p:nvSpPr>
        <p:spPr bwMode="auto">
          <a:xfrm>
            <a:off x="381000" y="323850"/>
            <a:ext cx="8382000" cy="549275"/>
          </a:xfrm>
          <a:noFill/>
        </p:spPr>
        <p:txBody>
          <a:bodyPr numCol="1" anchorCtr="0" compatLnSpc="1">
            <a:prstTxWarp prst="textNoShape">
              <a:avLst/>
            </a:prstTxWarp>
          </a:bodyPr>
          <a:lstStyle/>
          <a:p>
            <a:r>
              <a:rPr b="1" smtClean="0">
                <a:ln>
                  <a:noFill/>
                </a:ln>
                <a:solidFill>
                  <a:schemeClr val="tx1"/>
                </a:solidFill>
              </a:rPr>
              <a:t>Activity Lifecycle</a:t>
            </a:r>
          </a:p>
        </p:txBody>
      </p:sp>
      <p:sp>
        <p:nvSpPr>
          <p:cNvPr id="205827" name="Rectangle 3"/>
          <p:cNvSpPr>
            <a:spLocks noGrp="1"/>
          </p:cNvSpPr>
          <p:nvPr>
            <p:ph type="body" idx="1"/>
          </p:nvPr>
        </p:nvSpPr>
        <p:spPr bwMode="auto">
          <a:xfrm>
            <a:off x="381000" y="995363"/>
            <a:ext cx="8382000" cy="4965700"/>
          </a:xfrm>
          <a:noFill/>
        </p:spPr>
        <p:txBody>
          <a:bodyPr numCol="1" anchor="t" anchorCtr="0" compatLnSpc="1">
            <a:prstTxWarp prst="textNoShape">
              <a:avLst/>
            </a:prstTxWarp>
          </a:bodyPr>
          <a:lstStyle/>
          <a:p>
            <a:pPr>
              <a:lnSpc>
                <a:spcPct val="80000"/>
              </a:lnSpc>
            </a:pPr>
            <a:r>
              <a:rPr lang="en-US" sz="2400" b="1" smtClean="0">
                <a:solidFill>
                  <a:schemeClr val="tx1"/>
                </a:solidFill>
              </a:rPr>
              <a:t>Phase 2: Executing</a:t>
            </a:r>
          </a:p>
          <a:p>
            <a:pPr>
              <a:lnSpc>
                <a:spcPct val="80000"/>
              </a:lnSpc>
            </a:pPr>
            <a:r>
              <a:rPr lang="en-US" sz="2400" smtClean="0">
                <a:solidFill>
                  <a:schemeClr val="tx1"/>
                </a:solidFill>
              </a:rPr>
              <a:t>Once an activity starts Executing, it will remain in the Executing state until it Completes, Faults or is Canceled.</a:t>
            </a:r>
            <a:endParaRPr lang="en-US" sz="2400" smtClean="0">
              <a:solidFill>
                <a:schemeClr val="tx1"/>
              </a:solidFill>
              <a:hlinkClick r:id="rId2"/>
            </a:endParaRPr>
          </a:p>
          <a:p>
            <a:pPr>
              <a:lnSpc>
                <a:spcPct val="80000"/>
              </a:lnSpc>
            </a:pPr>
            <a:r>
              <a:rPr lang="en-US" sz="2400" smtClean="0">
                <a:solidFill>
                  <a:schemeClr val="tx1"/>
                </a:solidFill>
                <a:hlinkClick r:id="rId2"/>
              </a:rPr>
              <a:t> </a:t>
            </a:r>
            <a:endParaRPr lang="en-US" sz="2400" smtClean="0">
              <a:solidFill>
                <a:schemeClr val="tx1"/>
              </a:solidFill>
            </a:endParaRPr>
          </a:p>
          <a:p>
            <a:pPr>
              <a:lnSpc>
                <a:spcPct val="80000"/>
              </a:lnSpc>
            </a:pPr>
            <a:r>
              <a:rPr lang="en-US" sz="2400" smtClean="0">
                <a:solidFill>
                  <a:schemeClr val="tx1"/>
                </a:solidFill>
              </a:rPr>
              <a:t>How do we know when an activity is complete?  An activity is complete when it completes it’s Execute method and there are no outstanding bookmarks for the activity or any of it’s children.</a:t>
            </a:r>
            <a:endParaRPr lang="en-US" sz="2400" b="1" smtClean="0">
              <a:solidFill>
                <a:schemeClr val="tx1"/>
              </a:solidFill>
            </a:endParaRPr>
          </a:p>
          <a:p>
            <a:pPr>
              <a:lnSpc>
                <a:spcPct val="80000"/>
              </a:lnSpc>
            </a:pPr>
            <a:r>
              <a:rPr lang="en-US" sz="2400" b="1" smtClean="0">
                <a:solidFill>
                  <a:schemeClr val="tx1"/>
                </a:solidFill>
              </a:rPr>
              <a:t>Faulted</a:t>
            </a:r>
          </a:p>
          <a:p>
            <a:pPr>
              <a:lnSpc>
                <a:spcPct val="80000"/>
              </a:lnSpc>
            </a:pPr>
            <a:r>
              <a:rPr lang="en-US" sz="2400" smtClean="0">
                <a:solidFill>
                  <a:schemeClr val="tx1"/>
                </a:solidFill>
              </a:rPr>
              <a:t>If an unhandled exception occurs in the activity then it moves into the Faulted state.</a:t>
            </a:r>
          </a:p>
          <a:p>
            <a:pPr>
              <a:lnSpc>
                <a:spcPct val="80000"/>
              </a:lnSpc>
            </a:pPr>
            <a:r>
              <a:rPr lang="en-US" sz="2400" b="1" smtClean="0">
                <a:solidFill>
                  <a:schemeClr val="tx1"/>
                </a:solidFill>
              </a:rPr>
              <a:t>Canceled</a:t>
            </a:r>
          </a:p>
          <a:p>
            <a:pPr>
              <a:lnSpc>
                <a:spcPct val="80000"/>
              </a:lnSpc>
            </a:pPr>
            <a:r>
              <a:rPr lang="en-US" sz="2400" smtClean="0">
                <a:solidFill>
                  <a:schemeClr val="tx1"/>
                </a:solidFill>
              </a:rPr>
              <a:t>The parent activity or the Workflow Runtime may cancel an activity then it moves into the Canceled state.</a:t>
            </a:r>
            <a:endParaRPr lang="en-US" sz="2400" b="1" smtClean="0">
              <a:solidFill>
                <a:schemeClr val="tx1"/>
              </a:solidFill>
            </a:endParaRPr>
          </a:p>
          <a:p>
            <a:pPr>
              <a:lnSpc>
                <a:spcPct val="80000"/>
              </a:lnSpc>
            </a:pPr>
            <a:endParaRPr lang="en-US" sz="2400" smtClean="0">
              <a:solidFill>
                <a:schemeClr val="tx1"/>
              </a:solidFill>
            </a:endParaRPr>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p:cNvSpPr>
          <p:nvPr>
            <p:ph type="title"/>
          </p:nvPr>
        </p:nvSpPr>
        <p:spPr bwMode="auto">
          <a:xfrm>
            <a:off x="381000" y="323850"/>
            <a:ext cx="8382000" cy="549275"/>
          </a:xfrm>
          <a:noFill/>
        </p:spPr>
        <p:txBody>
          <a:bodyPr numCol="1" anchorCtr="0" compatLnSpc="1">
            <a:prstTxWarp prst="textNoShape">
              <a:avLst/>
            </a:prstTxWarp>
          </a:bodyPr>
          <a:lstStyle/>
          <a:p>
            <a:r>
              <a:rPr b="1" smtClean="0">
                <a:ln>
                  <a:noFill/>
                </a:ln>
                <a:solidFill>
                  <a:schemeClr val="tx1"/>
                </a:solidFill>
              </a:rPr>
              <a:t>Workflow Lifecycle</a:t>
            </a:r>
          </a:p>
        </p:txBody>
      </p:sp>
      <p:sp>
        <p:nvSpPr>
          <p:cNvPr id="206851" name="Rectangle 3"/>
          <p:cNvSpPr>
            <a:spLocks noGrp="1"/>
          </p:cNvSpPr>
          <p:nvPr>
            <p:ph type="body" idx="1"/>
          </p:nvPr>
        </p:nvSpPr>
        <p:spPr bwMode="auto">
          <a:xfrm>
            <a:off x="381000" y="1065213"/>
            <a:ext cx="8382000" cy="4016375"/>
          </a:xfrm>
          <a:noFill/>
        </p:spPr>
        <p:txBody>
          <a:bodyPr numCol="1" anchor="t" anchorCtr="0" compatLnSpc="1">
            <a:prstTxWarp prst="textNoShape">
              <a:avLst/>
            </a:prstTxWarp>
          </a:bodyPr>
          <a:lstStyle/>
          <a:p>
            <a:pPr>
              <a:buFont typeface="Segoe UI" pitchFamily="34" charset="0"/>
              <a:buNone/>
            </a:pPr>
            <a:r>
              <a:rPr lang="en-US" sz="2400" smtClean="0">
                <a:solidFill>
                  <a:schemeClr val="tx1"/>
                </a:solidFill>
              </a:rPr>
              <a:t>	The Workflow begins by scheduling the root activity.  From there it is up to the root activity to schedule any other activities that it uses.  Any activity can serve as the root activity making it possible to have a 1 activity workflow or very large workflows composed of activities within activities.  When the root activity is added to the Quack, the Activity Executor takes over.</a:t>
            </a:r>
          </a:p>
          <a:p>
            <a:r>
              <a:rPr lang="en-US" sz="2400" smtClean="0">
                <a:solidFill>
                  <a:schemeClr val="tx1"/>
                </a:solidFill>
              </a:rPr>
              <a:t>The Activity Executor executes only one activity at a time as the activity rises to the top of the Quack.  If the Quack is empty and there are no outstanding bookmarks then the Workflow is completed.  If the Quack is empty and there are outstanding bookmarks then the Workflow is idle.</a:t>
            </a:r>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553998"/>
          </a:xfrm>
        </p:spPr>
        <p:txBody>
          <a:bodyPr/>
          <a:lstStyle/>
          <a:p>
            <a:pPr defTabSz="914363" eaLnBrk="1" fontAlgn="auto" hangingPunct="1">
              <a:spcAft>
                <a:spcPts val="0"/>
              </a:spcAft>
              <a:defRPr/>
            </a:pPr>
            <a:r>
              <a:rPr/>
              <a:t>Asynchronous Activities</a:t>
            </a:r>
          </a:p>
        </p:txBody>
      </p:sp>
      <p:grpSp>
        <p:nvGrpSpPr>
          <p:cNvPr id="3" name="Group 14"/>
          <p:cNvGrpSpPr>
            <a:grpSpLocks/>
          </p:cNvGrpSpPr>
          <p:nvPr/>
        </p:nvGrpSpPr>
        <p:grpSpPr bwMode="auto">
          <a:xfrm>
            <a:off x="1182688" y="1736725"/>
            <a:ext cx="6500812" cy="727075"/>
            <a:chOff x="1183341" y="1737360"/>
            <a:chExt cx="6499413" cy="726141"/>
          </a:xfrm>
        </p:grpSpPr>
        <p:sp>
          <p:nvSpPr>
            <p:cNvPr id="4" name="Rounded Rectangle 3"/>
            <p:cNvSpPr/>
            <p:nvPr/>
          </p:nvSpPr>
          <p:spPr bwMode="auto">
            <a:xfrm>
              <a:off x="1183341" y="1737360"/>
              <a:ext cx="1909483" cy="726141"/>
            </a:xfrm>
            <a:prstGeom prst="roundRect">
              <a:avLst/>
            </a:prstGeom>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a:gradFill>
                    <a:gsLst>
                      <a:gs pos="0">
                        <a:srgbClr val="FFFFFF"/>
                      </a:gs>
                      <a:gs pos="100000">
                        <a:srgbClr val="FFFFFF"/>
                      </a:gs>
                    </a:gsLst>
                    <a:lin ang="5400000" scaled="0"/>
                  </a:gradFill>
                </a:rPr>
                <a:t>WF Runtime</a:t>
              </a:r>
            </a:p>
          </p:txBody>
        </p:sp>
        <p:sp>
          <p:nvSpPr>
            <p:cNvPr id="5" name="Rounded Rectangle 4"/>
            <p:cNvSpPr/>
            <p:nvPr/>
          </p:nvSpPr>
          <p:spPr bwMode="auto">
            <a:xfrm>
              <a:off x="3446929" y="1737360"/>
              <a:ext cx="1909483" cy="726141"/>
            </a:xfrm>
            <a:prstGeom prst="roundRect">
              <a:avLst/>
            </a:prstGeom>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a:gradFill>
                    <a:gsLst>
                      <a:gs pos="0">
                        <a:srgbClr val="FFFFFF"/>
                      </a:gs>
                      <a:gs pos="100000">
                        <a:srgbClr val="FFFFFF"/>
                      </a:gs>
                    </a:gsLst>
                    <a:lin ang="5400000" scaled="0"/>
                  </a:gradFill>
                </a:rPr>
                <a:t>Async</a:t>
              </a:r>
            </a:p>
            <a:p>
              <a:pPr algn="ctr" defTabSz="914099">
                <a:defRPr/>
              </a:pPr>
              <a:r>
                <a:rPr lang="en-US" sz="2400" dirty="0">
                  <a:gradFill>
                    <a:gsLst>
                      <a:gs pos="0">
                        <a:srgbClr val="FFFFFF"/>
                      </a:gs>
                      <a:gs pos="100000">
                        <a:srgbClr val="FFFFFF"/>
                      </a:gs>
                    </a:gsLst>
                    <a:lin ang="5400000" scaled="0"/>
                  </a:gradFill>
                </a:rPr>
                <a:t>Activity</a:t>
              </a:r>
            </a:p>
          </p:txBody>
        </p:sp>
        <p:sp>
          <p:nvSpPr>
            <p:cNvPr id="6" name="Rounded Rectangle 5"/>
            <p:cNvSpPr/>
            <p:nvPr/>
          </p:nvSpPr>
          <p:spPr bwMode="auto">
            <a:xfrm>
              <a:off x="5773271" y="1737360"/>
              <a:ext cx="1909483" cy="726141"/>
            </a:xfrm>
            <a:prstGeom prst="roundRect">
              <a:avLst/>
            </a:prstGeom>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a:gradFill>
                    <a:gsLst>
                      <a:gs pos="0">
                        <a:srgbClr val="FFFFFF"/>
                      </a:gs>
                      <a:gs pos="100000">
                        <a:srgbClr val="FFFFFF"/>
                      </a:gs>
                    </a:gsLst>
                    <a:lin ang="5400000" scaled="0"/>
                  </a:gradFill>
                </a:rPr>
                <a:t>I/O code</a:t>
              </a:r>
            </a:p>
          </p:txBody>
        </p:sp>
      </p:grpSp>
      <p:grpSp>
        <p:nvGrpSpPr>
          <p:cNvPr id="7" name="Group 15"/>
          <p:cNvGrpSpPr>
            <a:grpSpLocks/>
          </p:cNvGrpSpPr>
          <p:nvPr/>
        </p:nvGrpSpPr>
        <p:grpSpPr bwMode="auto">
          <a:xfrm>
            <a:off x="2138363" y="2463800"/>
            <a:ext cx="4598987" cy="3765550"/>
            <a:chOff x="2138083" y="2463501"/>
            <a:chExt cx="4598892" cy="3345628"/>
          </a:xfrm>
        </p:grpSpPr>
        <p:cxnSp>
          <p:nvCxnSpPr>
            <p:cNvPr id="8" name="Straight Connector 7"/>
            <p:cNvCxnSpPr>
              <a:stCxn id="4" idx="2"/>
            </p:cNvCxnSpPr>
            <p:nvPr/>
          </p:nvCxnSpPr>
          <p:spPr>
            <a:xfrm rot="5400000">
              <a:off x="512519" y="4089065"/>
              <a:ext cx="3251127"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2816906" y="4108714"/>
              <a:ext cx="3253947" cy="39686"/>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2"/>
            </p:cNvCxnSpPr>
            <p:nvPr/>
          </p:nvCxnSpPr>
          <p:spPr>
            <a:xfrm rot="16200000" flipH="1">
              <a:off x="5059399" y="4131552"/>
              <a:ext cx="3345628" cy="9525"/>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grpSp>
      <p:cxnSp>
        <p:nvCxnSpPr>
          <p:cNvPr id="20" name="Straight Arrow Connector 19"/>
          <p:cNvCxnSpPr/>
          <p:nvPr/>
        </p:nvCxnSpPr>
        <p:spPr>
          <a:xfrm>
            <a:off x="4419600" y="3217863"/>
            <a:ext cx="2316163" cy="1587"/>
          </a:xfrm>
          <a:prstGeom prst="straightConnector1">
            <a:avLst/>
          </a:prstGeom>
          <a:ln w="79375">
            <a:solidFill>
              <a:srgbClr val="FFC000"/>
            </a:solidFill>
            <a:prstDash val="solid"/>
            <a:headEnd type="stealth"/>
            <a:tailEnd type="none"/>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138363" y="3294063"/>
            <a:ext cx="2316162" cy="1587"/>
          </a:xfrm>
          <a:prstGeom prst="straightConnector1">
            <a:avLst/>
          </a:prstGeom>
          <a:ln w="79375">
            <a:solidFill>
              <a:srgbClr val="FFC000"/>
            </a:solidFill>
            <a:prstDash val="solid"/>
            <a:headEnd type="stealth"/>
            <a:tailEnd type="none"/>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173288" y="5521325"/>
            <a:ext cx="2314575" cy="1588"/>
          </a:xfrm>
          <a:prstGeom prst="straightConnector1">
            <a:avLst/>
          </a:prstGeom>
          <a:ln w="79375">
            <a:solidFill>
              <a:srgbClr val="FFC000"/>
            </a:solidFill>
            <a:tailEnd type="stealth"/>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464050" y="5611813"/>
            <a:ext cx="2314575" cy="1587"/>
          </a:xfrm>
          <a:prstGeom prst="straightConnector1">
            <a:avLst/>
          </a:prstGeom>
          <a:ln w="79375">
            <a:solidFill>
              <a:srgbClr val="FFC000"/>
            </a:solidFill>
            <a:tailEnd type="stealth"/>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454525" y="5773738"/>
            <a:ext cx="2314575" cy="1587"/>
          </a:xfrm>
          <a:prstGeom prst="straightConnector1">
            <a:avLst/>
          </a:prstGeom>
          <a:ln w="79375">
            <a:solidFill>
              <a:srgbClr val="FFC000"/>
            </a:solidFill>
            <a:prstDash val="solid"/>
            <a:headEnd type="stealth"/>
            <a:tailEnd type="none"/>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2173288" y="5880100"/>
            <a:ext cx="2314575" cy="1588"/>
          </a:xfrm>
          <a:prstGeom prst="straightConnector1">
            <a:avLst/>
          </a:prstGeom>
          <a:ln w="79375">
            <a:solidFill>
              <a:srgbClr val="FFC000"/>
            </a:solidFill>
            <a:prstDash val="solid"/>
            <a:headEnd type="stealth"/>
            <a:tailEnd type="none"/>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grpSp>
        <p:nvGrpSpPr>
          <p:cNvPr id="10" name="Group 35"/>
          <p:cNvGrpSpPr>
            <a:grpSpLocks/>
          </p:cNvGrpSpPr>
          <p:nvPr/>
        </p:nvGrpSpPr>
        <p:grpSpPr bwMode="auto">
          <a:xfrm>
            <a:off x="2138363" y="2581275"/>
            <a:ext cx="2316162" cy="355600"/>
            <a:chOff x="2138516" y="2580973"/>
            <a:chExt cx="2315497" cy="355544"/>
          </a:xfrm>
        </p:grpSpPr>
        <p:cxnSp>
          <p:nvCxnSpPr>
            <p:cNvPr id="18" name="Straight Arrow Connector 17"/>
            <p:cNvCxnSpPr/>
            <p:nvPr/>
          </p:nvCxnSpPr>
          <p:spPr>
            <a:xfrm>
              <a:off x="2138516" y="2934930"/>
              <a:ext cx="2315497" cy="1587"/>
            </a:xfrm>
            <a:prstGeom prst="straightConnector1">
              <a:avLst/>
            </a:prstGeom>
            <a:ln w="79375">
              <a:solidFill>
                <a:srgbClr val="FFC000"/>
              </a:solidFill>
              <a:tailEnd type="stealth"/>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492477" y="2580973"/>
              <a:ext cx="1457066" cy="276999"/>
            </a:xfrm>
            <a:prstGeom prst="rect">
              <a:avLst/>
            </a:prstGeom>
            <a:noFill/>
          </p:spPr>
          <p:txBody>
            <a:bodyPr wrap="none" lIns="0" tIns="0" rIns="0" bIns="0">
              <a:spAutoFit/>
            </a:bodyPr>
            <a:lstStyle/>
            <a:p>
              <a:pPr defTabSz="914363" fontAlgn="auto">
                <a:spcBef>
                  <a:spcPts val="0"/>
                </a:spcBef>
                <a:spcAft>
                  <a:spcPts val="0"/>
                </a:spcAft>
                <a:defRPr/>
              </a:pPr>
              <a:r>
                <a:rPr lang="en-US" b="1" dirty="0">
                  <a:gradFill>
                    <a:gsLst>
                      <a:gs pos="0">
                        <a:schemeClr val="tx1"/>
                      </a:gs>
                      <a:gs pos="86000">
                        <a:schemeClr val="tx1"/>
                      </a:gs>
                    </a:gsLst>
                    <a:lin ang="5400000" scaled="0"/>
                  </a:gradFill>
                  <a:latin typeface="+mn-lt"/>
                </a:rPr>
                <a:t>BeginExecute</a:t>
              </a:r>
            </a:p>
          </p:txBody>
        </p:sp>
      </p:grpSp>
      <p:grpSp>
        <p:nvGrpSpPr>
          <p:cNvPr id="11" name="Group 36"/>
          <p:cNvGrpSpPr>
            <a:grpSpLocks/>
          </p:cNvGrpSpPr>
          <p:nvPr/>
        </p:nvGrpSpPr>
        <p:grpSpPr bwMode="auto">
          <a:xfrm>
            <a:off x="4429125" y="2671763"/>
            <a:ext cx="2316163" cy="385762"/>
            <a:chOff x="4429433" y="2671921"/>
            <a:chExt cx="2315497" cy="385042"/>
          </a:xfrm>
        </p:grpSpPr>
        <p:cxnSp>
          <p:nvCxnSpPr>
            <p:cNvPr id="19" name="Straight Arrow Connector 18"/>
            <p:cNvCxnSpPr/>
            <p:nvPr/>
          </p:nvCxnSpPr>
          <p:spPr>
            <a:xfrm>
              <a:off x="4429433" y="3055379"/>
              <a:ext cx="2315497" cy="1584"/>
            </a:xfrm>
            <a:prstGeom prst="straightConnector1">
              <a:avLst/>
            </a:prstGeom>
            <a:ln w="79375">
              <a:solidFill>
                <a:srgbClr val="FFC000"/>
              </a:solidFill>
              <a:tailEnd type="stealth"/>
            </a:ln>
            <a:effectLst>
              <a:outerShdw blurRad="228600" sx="119000" sy="119000" algn="ctr" rotWithShape="0">
                <a:srgbClr val="FFC000"/>
              </a:outerShdw>
            </a:effectLst>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975122" y="2671921"/>
              <a:ext cx="1224694" cy="276999"/>
            </a:xfrm>
            <a:prstGeom prst="rect">
              <a:avLst/>
            </a:prstGeom>
            <a:noFill/>
          </p:spPr>
          <p:txBody>
            <a:bodyPr wrap="none" lIns="0" tIns="0" rIns="0" bIns="0">
              <a:spAutoFit/>
            </a:bodyPr>
            <a:lstStyle/>
            <a:p>
              <a:pPr defTabSz="914363" fontAlgn="auto">
                <a:spcBef>
                  <a:spcPts val="0"/>
                </a:spcBef>
                <a:spcAft>
                  <a:spcPts val="0"/>
                </a:spcAft>
                <a:defRPr/>
              </a:pPr>
              <a:r>
                <a:rPr lang="en-US" b="1" dirty="0">
                  <a:gradFill>
                    <a:gsLst>
                      <a:gs pos="0">
                        <a:schemeClr val="tx1"/>
                      </a:gs>
                      <a:gs pos="86000">
                        <a:schemeClr val="tx1"/>
                      </a:gs>
                    </a:gsLst>
                    <a:lin ang="5400000" scaled="0"/>
                  </a:gradFill>
                  <a:latin typeface="+mn-lt"/>
                </a:rPr>
                <a:t>BeginWrite</a:t>
              </a:r>
            </a:p>
          </p:txBody>
        </p:sp>
      </p:grpSp>
      <p:sp>
        <p:nvSpPr>
          <p:cNvPr id="34" name="TextBox 33"/>
          <p:cNvSpPr txBox="1"/>
          <p:nvPr/>
        </p:nvSpPr>
        <p:spPr>
          <a:xfrm>
            <a:off x="2630595" y="5135578"/>
            <a:ext cx="1242263" cy="276999"/>
          </a:xfrm>
          <a:prstGeom prst="rect">
            <a:avLst/>
          </a:prstGeom>
          <a:noFill/>
        </p:spPr>
        <p:txBody>
          <a:bodyPr wrap="none" lIns="0" tIns="0" rIns="0" bIns="0">
            <a:spAutoFit/>
          </a:bodyPr>
          <a:lstStyle/>
          <a:p>
            <a:pPr defTabSz="914363" fontAlgn="auto">
              <a:spcBef>
                <a:spcPts val="0"/>
              </a:spcBef>
              <a:spcAft>
                <a:spcPts val="0"/>
              </a:spcAft>
              <a:defRPr/>
            </a:pPr>
            <a:r>
              <a:rPr lang="en-US" b="1" dirty="0">
                <a:gradFill>
                  <a:gsLst>
                    <a:gs pos="0">
                      <a:schemeClr val="tx1"/>
                    </a:gs>
                    <a:gs pos="86000">
                      <a:schemeClr val="tx1"/>
                    </a:gs>
                  </a:gsLst>
                  <a:lin ang="5400000" scaled="0"/>
                </a:gradFill>
                <a:latin typeface="+mn-lt"/>
              </a:rPr>
              <a:t>EndExecute</a:t>
            </a:r>
          </a:p>
        </p:txBody>
      </p:sp>
      <p:sp>
        <p:nvSpPr>
          <p:cNvPr id="35" name="TextBox 34"/>
          <p:cNvSpPr txBox="1"/>
          <p:nvPr/>
        </p:nvSpPr>
        <p:spPr>
          <a:xfrm>
            <a:off x="5098947" y="5237956"/>
            <a:ext cx="1009892" cy="276999"/>
          </a:xfrm>
          <a:prstGeom prst="rect">
            <a:avLst/>
          </a:prstGeom>
          <a:noFill/>
        </p:spPr>
        <p:txBody>
          <a:bodyPr wrap="none" lIns="0" tIns="0" rIns="0" bIns="0">
            <a:spAutoFit/>
          </a:bodyPr>
          <a:lstStyle/>
          <a:p>
            <a:pPr defTabSz="914363" fontAlgn="auto">
              <a:spcBef>
                <a:spcPts val="0"/>
              </a:spcBef>
              <a:spcAft>
                <a:spcPts val="0"/>
              </a:spcAft>
              <a:defRPr/>
            </a:pPr>
            <a:r>
              <a:rPr lang="en-US" b="1" dirty="0">
                <a:gradFill>
                  <a:gsLst>
                    <a:gs pos="0">
                      <a:schemeClr val="tx1"/>
                    </a:gs>
                    <a:gs pos="86000">
                      <a:schemeClr val="tx1"/>
                    </a:gs>
                  </a:gsLst>
                  <a:lin ang="5400000" scaled="0"/>
                </a:gradFill>
                <a:latin typeface="+mn-lt"/>
              </a:rPr>
              <a:t>EndWrite</a:t>
            </a:r>
          </a:p>
        </p:txBody>
      </p:sp>
      <p:grpSp>
        <p:nvGrpSpPr>
          <p:cNvPr id="13" name="Group 42"/>
          <p:cNvGrpSpPr>
            <a:grpSpLocks/>
          </p:cNvGrpSpPr>
          <p:nvPr/>
        </p:nvGrpSpPr>
        <p:grpSpPr bwMode="auto">
          <a:xfrm>
            <a:off x="2138363" y="4238625"/>
            <a:ext cx="4591050" cy="409575"/>
            <a:chOff x="2138516" y="3797316"/>
            <a:chExt cx="4591666" cy="408539"/>
          </a:xfrm>
        </p:grpSpPr>
        <p:cxnSp>
          <p:nvCxnSpPr>
            <p:cNvPr id="22" name="Straight Arrow Connector 21"/>
            <p:cNvCxnSpPr/>
            <p:nvPr/>
          </p:nvCxnSpPr>
          <p:spPr>
            <a:xfrm>
              <a:off x="2138516" y="4199521"/>
              <a:ext cx="4591666" cy="6334"/>
            </a:xfrm>
            <a:prstGeom prst="straightConnector1">
              <a:avLst/>
            </a:prstGeom>
            <a:ln w="79375">
              <a:solidFill>
                <a:srgbClr val="92D050"/>
              </a:solidFill>
              <a:prstDash val="solid"/>
              <a:headEnd type="stealth"/>
              <a:tailEnd type="none"/>
            </a:ln>
            <a:effectLst>
              <a:outerShdw blurRad="228600" sx="112000" sy="112000" algn="ctr" rotWithShape="0">
                <a:srgbClr val="92D050"/>
              </a:outerShdw>
            </a:effectLst>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944914" y="3797316"/>
              <a:ext cx="3394712" cy="276999"/>
            </a:xfrm>
            <a:prstGeom prst="rect">
              <a:avLst/>
            </a:prstGeom>
            <a:noFill/>
          </p:spPr>
          <p:txBody>
            <a:bodyPr wrap="none" lIns="0" tIns="0" rIns="0" bIns="0">
              <a:spAutoFit/>
            </a:bodyPr>
            <a:lstStyle/>
            <a:p>
              <a:pPr defTabSz="914363" fontAlgn="auto">
                <a:spcBef>
                  <a:spcPts val="0"/>
                </a:spcBef>
                <a:spcAft>
                  <a:spcPts val="0"/>
                </a:spcAft>
                <a:defRPr/>
              </a:pPr>
              <a:r>
                <a:rPr lang="en-US" b="1" dirty="0">
                  <a:gradFill>
                    <a:gsLst>
                      <a:gs pos="0">
                        <a:schemeClr val="tx1"/>
                      </a:gs>
                      <a:gs pos="86000">
                        <a:schemeClr val="tx1"/>
                      </a:gs>
                    </a:gsLst>
                    <a:lin ang="5400000" scaled="0"/>
                  </a:gradFill>
                  <a:latin typeface="+mn-lt"/>
                </a:rPr>
                <a:t>AsyncWorkCompletionCallback</a:t>
              </a:r>
            </a:p>
          </p:txBody>
        </p:sp>
      </p:grpSp>
      <p:sp>
        <p:nvSpPr>
          <p:cNvPr id="31" name="Rectangle 30"/>
          <p:cNvSpPr/>
          <p:nvPr/>
        </p:nvSpPr>
        <p:spPr bwMode="auto">
          <a:xfrm>
            <a:off x="693096" y="3016151"/>
            <a:ext cx="1391479" cy="225287"/>
          </a:xfrm>
          <a:prstGeom prst="rect">
            <a:avLst/>
          </a:prstGeom>
          <a:solidFill>
            <a:schemeClr val="accent6"/>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1600" dirty="0">
                <a:gradFill>
                  <a:gsLst>
                    <a:gs pos="0">
                      <a:srgbClr val="FFFFFF"/>
                    </a:gs>
                    <a:gs pos="100000">
                      <a:srgbClr val="FFFFFF"/>
                    </a:gs>
                  </a:gsLst>
                  <a:lin ang="5400000" scaled="0"/>
                </a:gradFill>
              </a:rPr>
              <a:t>WorkItem</a:t>
            </a:r>
          </a:p>
        </p:txBody>
      </p:sp>
      <p:sp>
        <p:nvSpPr>
          <p:cNvPr id="32" name="Rectangle 31"/>
          <p:cNvSpPr/>
          <p:nvPr/>
        </p:nvSpPr>
        <p:spPr bwMode="auto">
          <a:xfrm>
            <a:off x="693096" y="5591711"/>
            <a:ext cx="1391479" cy="225287"/>
          </a:xfrm>
          <a:prstGeom prst="rect">
            <a:avLst/>
          </a:prstGeom>
          <a:solidFill>
            <a:schemeClr val="accent6"/>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1600" dirty="0">
                <a:gradFill>
                  <a:gsLst>
                    <a:gs pos="0">
                      <a:srgbClr val="FFFFFF"/>
                    </a:gs>
                    <a:gs pos="100000">
                      <a:srgbClr val="FFFFFF"/>
                    </a:gs>
                  </a:gsLst>
                  <a:lin ang="5400000" scaled="0"/>
                </a:gradFill>
              </a:rPr>
              <a:t>WorkItem</a:t>
            </a:r>
          </a:p>
        </p:txBody>
      </p:sp>
      <p:sp>
        <p:nvSpPr>
          <p:cNvPr id="36" name="Circular Arrow 35"/>
          <p:cNvSpPr/>
          <p:nvPr/>
        </p:nvSpPr>
        <p:spPr bwMode="auto">
          <a:xfrm>
            <a:off x="6949440" y="3124200"/>
            <a:ext cx="1386840" cy="1508760"/>
          </a:xfrm>
          <a:prstGeom prst="circularArrow">
            <a:avLst>
              <a:gd name="adj1" fmla="val 12500"/>
              <a:gd name="adj2" fmla="val 1142319"/>
              <a:gd name="adj3" fmla="val 20457681"/>
              <a:gd name="adj4" fmla="val 1276238"/>
              <a:gd name="adj5" fmla="val 12500"/>
            </a:avLst>
          </a:prstGeom>
          <a:solidFill>
            <a:srgbClr val="F8F57B">
              <a:alpha val="90000"/>
            </a:srgbClr>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endParaRPr lang="en-US" sz="2400" dirty="0">
              <a:gradFill>
                <a:gsLst>
                  <a:gs pos="0">
                    <a:srgbClr val="FFFFFF"/>
                  </a:gs>
                  <a:gs pos="100000">
                    <a:srgbClr val="FFFFFF"/>
                  </a:gs>
                </a:gsLst>
                <a:lin ang="5400000" scaled="0"/>
              </a:gradFill>
            </a:endParaRPr>
          </a:p>
        </p:txBody>
      </p:sp>
      <p:sp>
        <p:nvSpPr>
          <p:cNvPr id="37" name="Rectangle 36"/>
          <p:cNvSpPr/>
          <p:nvPr/>
        </p:nvSpPr>
        <p:spPr bwMode="auto">
          <a:xfrm>
            <a:off x="373056" y="3854351"/>
            <a:ext cx="1391479" cy="225287"/>
          </a:xfrm>
          <a:prstGeom prst="rect">
            <a:avLst/>
          </a:prstGeom>
          <a:solidFill>
            <a:schemeClr val="accent6"/>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1600" dirty="0">
                <a:gradFill>
                  <a:gsLst>
                    <a:gs pos="0">
                      <a:srgbClr val="FFFFFF"/>
                    </a:gs>
                    <a:gs pos="100000">
                      <a:srgbClr val="FFFFFF"/>
                    </a:gs>
                  </a:gsLst>
                  <a:lin ang="5400000" scaled="0"/>
                </a:gradFill>
              </a:rPr>
              <a:t>WorkItem</a:t>
            </a:r>
          </a:p>
        </p:txBody>
      </p:sp>
      <p:sp>
        <p:nvSpPr>
          <p:cNvPr id="38" name="Rectangle 37"/>
          <p:cNvSpPr/>
          <p:nvPr/>
        </p:nvSpPr>
        <p:spPr bwMode="auto">
          <a:xfrm>
            <a:off x="464496" y="3976271"/>
            <a:ext cx="1391479" cy="225287"/>
          </a:xfrm>
          <a:prstGeom prst="rect">
            <a:avLst/>
          </a:prstGeom>
          <a:solidFill>
            <a:schemeClr val="accent6"/>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1600" dirty="0">
                <a:gradFill>
                  <a:gsLst>
                    <a:gs pos="0">
                      <a:srgbClr val="FFFFFF"/>
                    </a:gs>
                    <a:gs pos="100000">
                      <a:srgbClr val="FFFFFF"/>
                    </a:gs>
                  </a:gsLst>
                  <a:lin ang="5400000" scaled="0"/>
                </a:gradFill>
              </a:rPr>
              <a:t>WorkItem</a:t>
            </a:r>
          </a:p>
        </p:txBody>
      </p:sp>
      <p:sp>
        <p:nvSpPr>
          <p:cNvPr id="39" name="Rectangle 38"/>
          <p:cNvSpPr/>
          <p:nvPr/>
        </p:nvSpPr>
        <p:spPr bwMode="auto">
          <a:xfrm>
            <a:off x="586416" y="4113431"/>
            <a:ext cx="1391479" cy="225287"/>
          </a:xfrm>
          <a:prstGeom prst="rect">
            <a:avLst/>
          </a:prstGeom>
          <a:solidFill>
            <a:schemeClr val="accent6"/>
          </a:solidFill>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1600" dirty="0">
                <a:gradFill>
                  <a:gsLst>
                    <a:gs pos="0">
                      <a:srgbClr val="FFFFFF"/>
                    </a:gs>
                    <a:gs pos="100000">
                      <a:srgbClr val="FFFFFF"/>
                    </a:gs>
                  </a:gsLst>
                  <a:lin ang="5400000" scaled="0"/>
                </a:gradFill>
              </a:rPr>
              <a:t>WorkItem</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10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22" presetClass="entr" presetSubtype="2"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right)">
                                      <p:cBhvr>
                                        <p:cTn id="32" dur="1000"/>
                                        <p:tgtEl>
                                          <p:spTgt spid="20"/>
                                        </p:tgtEl>
                                      </p:cBhvr>
                                    </p:animEffect>
                                  </p:childTnLst>
                                </p:cTn>
                              </p:par>
                            </p:childTnLst>
                          </p:cTn>
                        </p:par>
                        <p:par>
                          <p:cTn id="33" fill="hold">
                            <p:stCondLst>
                              <p:cond delay="1000"/>
                            </p:stCondLst>
                            <p:childTnLst>
                              <p:par>
                                <p:cTn id="34" presetID="22" presetClass="entr" presetSubtype="2"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right)">
                                      <p:cBhvr>
                                        <p:cTn id="36" dur="1000"/>
                                        <p:tgtEl>
                                          <p:spTgt spid="21"/>
                                        </p:tgtEl>
                                      </p:cBhvr>
                                    </p:animEffect>
                                  </p:childTnLst>
                                </p:cTn>
                              </p:par>
                            </p:childTnLst>
                          </p:cTn>
                        </p:par>
                      </p:childTnLst>
                    </p:cTn>
                  </p:par>
                  <p:par>
                    <p:cTn id="37" fill="hold">
                      <p:stCondLst>
                        <p:cond delay="indefinite"/>
                      </p:stCondLst>
                      <p:childTnLst>
                        <p:par>
                          <p:cTn id="38" fill="hold">
                            <p:stCondLst>
                              <p:cond delay="0"/>
                            </p:stCondLst>
                            <p:childTnLst>
                              <p:par>
                                <p:cTn id="39" presetID="8" presetClass="emph" presetSubtype="0" repeatCount="2000" fill="hold" nodeType="clickEffect">
                                  <p:stCondLst>
                                    <p:cond delay="0"/>
                                  </p:stCondLst>
                                  <p:childTnLst>
                                    <p:animRot by="21600000">
                                      <p:cBhvr>
                                        <p:cTn id="40" dur="500" fill="hold"/>
                                        <p:tgtEl>
                                          <p:spTgt spid="36"/>
                                        </p:tgtEl>
                                        <p:attrNameLst>
                                          <p:attrName>r</p:attrName>
                                        </p:attrNameLst>
                                      </p:cBhvr>
                                    </p:animRo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500"/>
                                        <p:tgtEl>
                                          <p:spTgt spid="38"/>
                                        </p:tgtEl>
                                      </p:cBhvr>
                                    </p:animEffect>
                                  </p:childTnLst>
                                </p:cTn>
                              </p:par>
                              <p:par>
                                <p:cTn id="48" presetID="8" presetClass="emph" presetSubtype="0" repeatCount="2000" fill="hold" nodeType="withEffect">
                                  <p:stCondLst>
                                    <p:cond delay="0"/>
                                  </p:stCondLst>
                                  <p:childTnLst>
                                    <p:animRot by="21600000">
                                      <p:cBhvr>
                                        <p:cTn id="49" dur="500" fill="hold"/>
                                        <p:tgtEl>
                                          <p:spTgt spid="36"/>
                                        </p:tgtEl>
                                        <p:attrNameLst>
                                          <p:attrName>r</p:attrName>
                                        </p:attrNameLst>
                                      </p:cBhvr>
                                    </p:animRot>
                                  </p:childTnLst>
                                </p:cTn>
                              </p:par>
                            </p:childTnLst>
                          </p:cTn>
                        </p:par>
                        <p:par>
                          <p:cTn id="50" fill="hold">
                            <p:stCondLst>
                              <p:cond delay="2000"/>
                            </p:stCondLst>
                            <p:childTnLst>
                              <p:par>
                                <p:cTn id="51" presetID="10" presetClass="entr" presetSubtype="0"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par>
                                <p:cTn id="54" presetID="8" presetClass="emph" presetSubtype="0" repeatCount="2000" fill="hold" nodeType="withEffect">
                                  <p:stCondLst>
                                    <p:cond delay="0"/>
                                  </p:stCondLst>
                                  <p:childTnLst>
                                    <p:animRot by="21600000">
                                      <p:cBhvr>
                                        <p:cTn id="55" dur="500" fill="hold"/>
                                        <p:tgtEl>
                                          <p:spTgt spid="36"/>
                                        </p:tgtEl>
                                        <p:attrNameLst>
                                          <p:attrName>r</p:attrName>
                                        </p:attrNameLst>
                                      </p:cBhvr>
                                    </p:animRot>
                                  </p:childTnLst>
                                </p:cTn>
                              </p:par>
                            </p:childTnLst>
                          </p:cTn>
                        </p:par>
                        <p:par>
                          <p:cTn id="56" fill="hold">
                            <p:stCondLst>
                              <p:cond delay="3000"/>
                            </p:stCondLst>
                            <p:childTnLst>
                              <p:par>
                                <p:cTn id="57" presetID="22" presetClass="entr" presetSubtype="2" fill="hold" nodeType="afterEffect">
                                  <p:stCondLst>
                                    <p:cond delay="1000"/>
                                  </p:stCondLst>
                                  <p:childTnLst>
                                    <p:set>
                                      <p:cBhvr>
                                        <p:cTn id="58" dur="1" fill="hold">
                                          <p:stCondLst>
                                            <p:cond delay="0"/>
                                          </p:stCondLst>
                                        </p:cTn>
                                        <p:tgtEl>
                                          <p:spTgt spid="13"/>
                                        </p:tgtEl>
                                        <p:attrNameLst>
                                          <p:attrName>style.visibility</p:attrName>
                                        </p:attrNameLst>
                                      </p:cBhvr>
                                      <p:to>
                                        <p:strVal val="visible"/>
                                      </p:to>
                                    </p:set>
                                    <p:animEffect transition="in" filter="wipe(right)">
                                      <p:cBhvr>
                                        <p:cTn id="59" dur="1000"/>
                                        <p:tgtEl>
                                          <p:spTgt spid="13"/>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childTnLst>
                          </p:cTn>
                        </p:par>
                        <p:par>
                          <p:cTn id="65" fill="hold">
                            <p:stCondLst>
                              <p:cond delay="500"/>
                            </p:stCondLst>
                            <p:childTnLst>
                              <p:par>
                                <p:cTn id="66" presetID="22" presetClass="entr" presetSubtype="8" fill="hold" nodeType="afterEffect">
                                  <p:stCondLst>
                                    <p:cond delay="500"/>
                                  </p:stCondLst>
                                  <p:childTnLst>
                                    <p:set>
                                      <p:cBhvr>
                                        <p:cTn id="67" dur="1" fill="hold">
                                          <p:stCondLst>
                                            <p:cond delay="0"/>
                                          </p:stCondLst>
                                        </p:cTn>
                                        <p:tgtEl>
                                          <p:spTgt spid="34"/>
                                        </p:tgtEl>
                                        <p:attrNameLst>
                                          <p:attrName>style.visibility</p:attrName>
                                        </p:attrNameLst>
                                      </p:cBhvr>
                                      <p:to>
                                        <p:strVal val="visible"/>
                                      </p:to>
                                    </p:set>
                                    <p:animEffect transition="in" filter="wipe(left)">
                                      <p:cBhvr>
                                        <p:cTn id="68" dur="1000"/>
                                        <p:tgtEl>
                                          <p:spTgt spid="34"/>
                                        </p:tgtEl>
                                      </p:cBhvr>
                                    </p:animEffect>
                                  </p:childTnLst>
                                </p:cTn>
                              </p:par>
                              <p:par>
                                <p:cTn id="69" presetID="22" presetClass="entr" presetSubtype="8" fill="hold"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1000"/>
                                        <p:tgtEl>
                                          <p:spTgt spid="24"/>
                                        </p:tgtEl>
                                      </p:cBhvr>
                                    </p:animEffect>
                                  </p:childTnLst>
                                </p:cTn>
                              </p:par>
                            </p:childTnLst>
                          </p:cTn>
                        </p:par>
                        <p:par>
                          <p:cTn id="72" fill="hold">
                            <p:stCondLst>
                              <p:cond delay="2000"/>
                            </p:stCondLst>
                            <p:childTnLst>
                              <p:par>
                                <p:cTn id="73" presetID="22" presetClass="entr" presetSubtype="8" fill="hold"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1000"/>
                                        <p:tgtEl>
                                          <p:spTgt spid="35"/>
                                        </p:tgtEl>
                                      </p:cBhvr>
                                    </p:animEffect>
                                  </p:childTnLst>
                                </p:cTn>
                              </p:par>
                              <p:par>
                                <p:cTn id="76" presetID="22" presetClass="entr" presetSubtype="8" fill="hold"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wipe(left)">
                                      <p:cBhvr>
                                        <p:cTn id="78" dur="1000"/>
                                        <p:tgtEl>
                                          <p:spTgt spid="25"/>
                                        </p:tgtEl>
                                      </p:cBhvr>
                                    </p:animEffect>
                                  </p:childTnLst>
                                </p:cTn>
                              </p:par>
                            </p:childTnLst>
                          </p:cTn>
                        </p:par>
                        <p:par>
                          <p:cTn id="79" fill="hold">
                            <p:stCondLst>
                              <p:cond delay="3000"/>
                            </p:stCondLst>
                            <p:childTnLst>
                              <p:par>
                                <p:cTn id="80" presetID="22" presetClass="entr" presetSubtype="2" fill="hold"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wipe(right)">
                                      <p:cBhvr>
                                        <p:cTn id="82" dur="1000"/>
                                        <p:tgtEl>
                                          <p:spTgt spid="26"/>
                                        </p:tgtEl>
                                      </p:cBhvr>
                                    </p:animEffect>
                                  </p:childTnLst>
                                </p:cTn>
                              </p:par>
                            </p:childTnLst>
                          </p:cTn>
                        </p:par>
                        <p:par>
                          <p:cTn id="83" fill="hold">
                            <p:stCondLst>
                              <p:cond delay="4000"/>
                            </p:stCondLst>
                            <p:childTnLst>
                              <p:par>
                                <p:cTn id="84" presetID="22" presetClass="entr" presetSubtype="2" fill="hold"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wipe(right)">
                                      <p:cBhvr>
                                        <p:cTn id="86"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92893" y="885787"/>
            <a:ext cx="7913544" cy="387798"/>
          </a:xfrm>
        </p:spPr>
        <p:txBody>
          <a:bodyPr/>
          <a:lstStyle/>
          <a:p>
            <a:pPr defTabSz="914363" eaLnBrk="1" fontAlgn="auto" hangingPunct="1">
              <a:spcAft>
                <a:spcPts val="0"/>
              </a:spcAft>
              <a:buFont typeface="Segoe UI" pitchFamily="34" charset="0"/>
              <a:buNone/>
              <a:defRPr/>
            </a:pPr>
            <a:r>
              <a:rPr lang="en-US" sz="2800" dirty="0" smtClean="0"/>
              <a:t>Parallel + async activities = true concurrency</a:t>
            </a:r>
            <a:endParaRPr lang="en-US" sz="2800" dirty="0"/>
          </a:p>
        </p:txBody>
      </p:sp>
      <p:sp>
        <p:nvSpPr>
          <p:cNvPr id="33" name="Text Placeholder 2"/>
          <p:cNvSpPr txBox="1">
            <a:spLocks/>
          </p:cNvSpPr>
          <p:nvPr/>
        </p:nvSpPr>
        <p:spPr>
          <a:xfrm>
            <a:off x="687896" y="2088859"/>
            <a:ext cx="8075103" cy="3200051"/>
          </a:xfrm>
          <a:prstGeom prst="rect">
            <a:avLst/>
          </a:prstGeom>
        </p:spPr>
        <p:txBody>
          <a:bodyPr/>
          <a:lstStyle>
            <a:lvl1pPr marL="460375" indent="-460375" algn="l" defTabSz="914363" rtl="0" eaLnBrk="1" latinLnBrk="0" hangingPunct="1">
              <a:lnSpc>
                <a:spcPct val="90000"/>
              </a:lnSpc>
              <a:spcBef>
                <a:spcPct val="20000"/>
              </a:spcBef>
              <a:buClr>
                <a:srgbClr val="C3D69B"/>
              </a:buClr>
              <a:buSzPct val="90000"/>
              <a:buFont typeface="Segoe UI" pitchFamily="34" charset="0"/>
              <a:buChar char="&gt;"/>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Clr>
                <a:srgbClr val="C3D69B"/>
              </a:buClr>
              <a:buSzPct val="90000"/>
              <a:buFont typeface="Segoe UI" pitchFamily="34" charset="0"/>
              <a:buChar char="&gt;"/>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Clr>
                <a:srgbClr val="C3D69B"/>
              </a:buClr>
              <a:buSzPct val="90000"/>
              <a:buFont typeface="Segoe UI" pitchFamily="34" charset="0"/>
              <a:buChar char="&gt;"/>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Segoe UI" pitchFamily="34" charset="0"/>
              <a:buNone/>
              <a:defRPr/>
            </a:pPr>
            <a:r>
              <a:rPr lang="en-US" sz="2000" b="1" dirty="0" smtClean="0">
                <a:latin typeface="Consolas" pitchFamily="49" charset="0"/>
                <a:cs typeface="Consolas" pitchFamily="49" charset="0"/>
              </a:rPr>
              <a:t>Parallel</a:t>
            </a:r>
            <a:r>
              <a:rPr lang="en-US" sz="2000" dirty="0" smtClean="0">
                <a:latin typeface="Consolas" pitchFamily="49" charset="0"/>
                <a:cs typeface="Consolas" pitchFamily="49" charset="0"/>
              </a:rPr>
              <a:t> p = new </a:t>
            </a:r>
            <a:r>
              <a:rPr lang="en-US" sz="2000" b="1" dirty="0" smtClean="0">
                <a:latin typeface="Consolas" pitchFamily="49" charset="0"/>
                <a:cs typeface="Consolas" pitchFamily="49" charset="0"/>
              </a:rPr>
              <a:t>Parallel</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    Branches =</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    {</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        new </a:t>
            </a:r>
            <a:r>
              <a:rPr lang="en-US" sz="2000" b="1" dirty="0" smtClean="0">
                <a:latin typeface="Consolas" pitchFamily="49" charset="0"/>
                <a:cs typeface="Consolas" pitchFamily="49" charset="0"/>
              </a:rPr>
              <a:t>WriteToFile</a:t>
            </a:r>
            <a:r>
              <a:rPr lang="en-US" sz="2000" dirty="0" smtClean="0">
                <a:latin typeface="Consolas" pitchFamily="49" charset="0"/>
                <a:cs typeface="Consolas" pitchFamily="49" charset="0"/>
              </a:rPr>
              <a:t> { FileName = "a", Bytes = … },</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        new </a:t>
            </a:r>
            <a:r>
              <a:rPr lang="en-US" sz="2000" b="1" dirty="0" smtClean="0">
                <a:latin typeface="Consolas" pitchFamily="49" charset="0"/>
                <a:cs typeface="Consolas" pitchFamily="49" charset="0"/>
              </a:rPr>
              <a:t>WriteToFile</a:t>
            </a:r>
            <a:r>
              <a:rPr lang="en-US" sz="2000" dirty="0" smtClean="0">
                <a:latin typeface="Consolas" pitchFamily="49" charset="0"/>
                <a:cs typeface="Consolas" pitchFamily="49" charset="0"/>
              </a:rPr>
              <a:t> { FileName = "b", Bytes = … }</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    }</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a:t>
            </a:r>
          </a:p>
          <a:p>
            <a:pPr marL="0" indent="0" fontAlgn="auto">
              <a:spcAft>
                <a:spcPts val="0"/>
              </a:spcAft>
              <a:buFont typeface="Segoe UI" pitchFamily="34" charset="0"/>
              <a:buNone/>
              <a:defRPr/>
            </a:pPr>
            <a:r>
              <a:rPr lang="en-US" sz="2000" dirty="0" smtClean="0">
                <a:latin typeface="Consolas" pitchFamily="49" charset="0"/>
                <a:cs typeface="Consolas" pitchFamily="49" charset="0"/>
              </a:rPr>
              <a:t>WorkflowInvoker.Invoke(p);</a:t>
            </a:r>
          </a:p>
        </p:txBody>
      </p:sp>
      <p:sp>
        <p:nvSpPr>
          <p:cNvPr id="4" name="Rectangle 3"/>
          <p:cNvSpPr/>
          <p:nvPr/>
        </p:nvSpPr>
        <p:spPr bwMode="auto">
          <a:xfrm>
            <a:off x="503339" y="1921079"/>
            <a:ext cx="7944375" cy="3367831"/>
          </a:xfrm>
          <a:prstGeom prst="rect">
            <a:avLst/>
          </a:prstGeom>
          <a:noFill/>
          <a:ln w="127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headEnd type="none" w="med" len="med"/>
            <a:tailEnd type="none" w="med" len="med"/>
          </a:ln>
          <a:effectLst>
            <a:glow rad="127000">
              <a:schemeClr val="accent1">
                <a:alpha val="45000"/>
              </a:schemeClr>
            </a:glow>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endParaRPr lang="en-US" sz="2400" dirty="0">
              <a:gradFill>
                <a:gsLst>
                  <a:gs pos="0">
                    <a:srgbClr val="FFFFFF"/>
                  </a:gs>
                  <a:gs pos="100000">
                    <a:srgbClr val="FFFFFF"/>
                  </a:gs>
                </a:gsLst>
                <a:lin ang="5400000" scaled="0"/>
              </a:gradFill>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553998"/>
          </a:xfrm>
        </p:spPr>
        <p:txBody>
          <a:bodyPr/>
          <a:lstStyle/>
          <a:p>
            <a:pPr defTabSz="914363" eaLnBrk="1" fontAlgn="auto" hangingPunct="1">
              <a:spcAft>
                <a:spcPts val="0"/>
              </a:spcAft>
              <a:defRPr/>
            </a:pPr>
            <a:r>
              <a:rPr/>
              <a:t>Bookmarks</a:t>
            </a:r>
          </a:p>
        </p:txBody>
      </p:sp>
      <p:sp>
        <p:nvSpPr>
          <p:cNvPr id="3" name="Content Placeholder 2"/>
          <p:cNvSpPr>
            <a:spLocks noGrp="1"/>
          </p:cNvSpPr>
          <p:nvPr>
            <p:ph idx="4294967295"/>
          </p:nvPr>
        </p:nvSpPr>
        <p:spPr>
          <a:xfrm>
            <a:off x="381000" y="1447799"/>
            <a:ext cx="8382000" cy="4154984"/>
          </a:xfrm>
        </p:spPr>
        <p:txBody>
          <a:bodyPr/>
          <a:lstStyle/>
          <a:p>
            <a:pPr defTabSz="914363" eaLnBrk="1" fontAlgn="auto" hangingPunct="1">
              <a:spcAft>
                <a:spcPts val="0"/>
              </a:spcAft>
              <a:defRPr/>
            </a:pPr>
            <a:r>
              <a:rPr lang="en-US" sz="2800" dirty="0" smtClean="0"/>
              <a:t>What happens when your programs need to wait (and wait, and wait) for input?</a:t>
            </a:r>
          </a:p>
          <a:p>
            <a:pPr lvl="1" defTabSz="914363" eaLnBrk="1" fontAlgn="auto" hangingPunct="1">
              <a:spcAft>
                <a:spcPts val="0"/>
              </a:spcAft>
              <a:defRPr/>
            </a:pPr>
            <a:r>
              <a:rPr lang="en-US" sz="2400" dirty="0" smtClean="0"/>
              <a:t>Maybe there are 1000s of instances waiting</a:t>
            </a:r>
          </a:p>
          <a:p>
            <a:pPr defTabSz="914363" eaLnBrk="1" fontAlgn="auto" hangingPunct="1">
              <a:spcAft>
                <a:spcPts val="0"/>
              </a:spcAft>
              <a:defRPr/>
            </a:pPr>
            <a:r>
              <a:rPr lang="en-US" sz="2800" dirty="0" smtClean="0"/>
              <a:t>Want a “zero footprint” </a:t>
            </a:r>
            <a:r>
              <a:rPr lang="en-US" sz="2800" dirty="0" err="1" smtClean="0"/>
              <a:t>WaitForInput</a:t>
            </a:r>
            <a:r>
              <a:rPr lang="en-US" sz="2800" dirty="0" smtClean="0"/>
              <a:t>()</a:t>
            </a:r>
          </a:p>
          <a:p>
            <a:pPr defTabSz="914363" eaLnBrk="1" fontAlgn="auto" hangingPunct="1">
              <a:spcAft>
                <a:spcPts val="0"/>
              </a:spcAft>
              <a:defRPr/>
            </a:pPr>
            <a:r>
              <a:rPr lang="en-US" sz="2800" dirty="0" smtClean="0"/>
              <a:t>This is a WF bookmark!</a:t>
            </a:r>
          </a:p>
          <a:p>
            <a:pPr lvl="1" defTabSz="914363" eaLnBrk="1" fontAlgn="auto" hangingPunct="1">
              <a:spcAft>
                <a:spcPts val="0"/>
              </a:spcAft>
              <a:defRPr/>
            </a:pPr>
            <a:r>
              <a:rPr lang="en-US" sz="2400" dirty="0" smtClean="0"/>
              <a:t>A named resumption point in a WF program</a:t>
            </a:r>
          </a:p>
          <a:p>
            <a:pPr lvl="1" defTabSz="914363" eaLnBrk="1" fontAlgn="auto" hangingPunct="1">
              <a:spcAft>
                <a:spcPts val="0"/>
              </a:spcAft>
              <a:defRPr/>
            </a:pPr>
            <a:r>
              <a:rPr lang="en-US" sz="2400" dirty="0" smtClean="0"/>
              <a:t>Resumption will schedule an activity’s callback method</a:t>
            </a:r>
          </a:p>
          <a:p>
            <a:pPr lvl="1" defTabSz="914363" eaLnBrk="1" fontAlgn="auto" hangingPunct="1">
              <a:spcAft>
                <a:spcPts val="0"/>
              </a:spcAft>
              <a:defRPr/>
            </a:pPr>
            <a:r>
              <a:rPr lang="en-US" sz="2400" dirty="0" smtClean="0"/>
              <a:t>WF runtime mediates resumption – no need for the instance to be in memory</a:t>
            </a:r>
          </a:p>
          <a:p>
            <a:pPr defTabSz="914363" eaLnBrk="1" fontAlgn="auto" hangingPunct="1">
              <a:spcAft>
                <a:spcPts val="0"/>
              </a:spcAft>
              <a:defRPr/>
            </a:pPr>
            <a:r>
              <a:rPr lang="en-US" sz="2800" dirty="0" smtClean="0"/>
              <a:t>WCF Receive activity is built on top</a:t>
            </a:r>
            <a:endParaRPr lang="en-US" sz="2800"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p:cNvSpPr>
          <p:nvPr/>
        </p:nvSpPr>
        <p:spPr bwMode="auto">
          <a:xfrm>
            <a:off x="520700" y="363538"/>
            <a:ext cx="8229600" cy="6540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Custom Activities</a:t>
            </a:r>
          </a:p>
        </p:txBody>
      </p:sp>
      <p:sp>
        <p:nvSpPr>
          <p:cNvPr id="68610" name="Content Placeholder 2"/>
          <p:cNvSpPr>
            <a:spLocks/>
          </p:cNvSpPr>
          <p:nvPr/>
        </p:nvSpPr>
        <p:spPr bwMode="auto">
          <a:xfrm>
            <a:off x="520700" y="1104900"/>
            <a:ext cx="8229600" cy="4389438"/>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600">
                <a:latin typeface="Segoe UI" pitchFamily="34" charset="0"/>
              </a:rPr>
              <a:t>Allows developers to extend the functionality of base activity library by creating custom activities to solve problems in their specific domain.</a:t>
            </a:r>
          </a:p>
          <a:p>
            <a:pPr marL="273050" indent="-273050" defTabSz="914400">
              <a:lnSpc>
                <a:spcPct val="90000"/>
              </a:lnSpc>
              <a:spcBef>
                <a:spcPct val="20000"/>
              </a:spcBef>
              <a:buClr>
                <a:srgbClr val="C3D69B"/>
              </a:buClr>
              <a:buSzPct val="90000"/>
              <a:buFont typeface="Segoe UI" pitchFamily="34" charset="0"/>
              <a:buChar char="&gt;"/>
            </a:pPr>
            <a:endParaRPr lang="en-US" sz="26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600">
                <a:latin typeface="Segoe UI" pitchFamily="34" charset="0"/>
              </a:rPr>
              <a:t>All custom activities will also ultimately derive from the base Activity class</a:t>
            </a:r>
          </a:p>
          <a:p>
            <a:pPr marL="273050" indent="-273050" defTabSz="914400">
              <a:lnSpc>
                <a:spcPct val="90000"/>
              </a:lnSpc>
              <a:spcBef>
                <a:spcPct val="20000"/>
              </a:spcBef>
              <a:buClr>
                <a:srgbClr val="C3D69B"/>
              </a:buClr>
              <a:buSzPct val="90000"/>
              <a:buFont typeface="Segoe UI" pitchFamily="34" charset="0"/>
              <a:buChar char="&gt;"/>
            </a:pPr>
            <a:endParaRPr lang="en-US" sz="26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600">
                <a:latin typeface="Segoe UI" pitchFamily="34" charset="0"/>
              </a:rPr>
              <a:t>The workflow engine makes no special distinction between activities written by Microsoft and custom activities written by third parties</a:t>
            </a:r>
            <a:endParaRPr lang="en-US" sz="3000">
              <a:latin typeface="Segoe UI" pitchFamily="34" charset="0"/>
            </a:endParaRPr>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itle 1"/>
          <p:cNvSpPr>
            <a:spLocks/>
          </p:cNvSpPr>
          <p:nvPr/>
        </p:nvSpPr>
        <p:spPr bwMode="auto">
          <a:xfrm>
            <a:off x="566738" y="327025"/>
            <a:ext cx="8229600" cy="638175"/>
          </a:xfrm>
          <a:prstGeom prst="rect">
            <a:avLst/>
          </a:prstGeom>
          <a:noFill/>
          <a:ln w="9525">
            <a:noFill/>
            <a:miter lim="800000"/>
            <a:headEnd/>
            <a:tailEnd/>
          </a:ln>
        </p:spPr>
        <p:txBody>
          <a:bodyPr lIns="0" rIns="0" bIns="0" anchor="b"/>
          <a:lstStyle/>
          <a:p>
            <a:pPr>
              <a:lnSpc>
                <a:spcPct val="90000"/>
              </a:lnSpc>
            </a:pPr>
            <a:r>
              <a:rPr lang="en-US" sz="3500">
                <a:latin typeface="Segoe UI" pitchFamily="34" charset="0"/>
                <a:cs typeface="Arial" charset="0"/>
              </a:rPr>
              <a:t>Creating Workflow-Enabled Services</a:t>
            </a:r>
          </a:p>
        </p:txBody>
      </p:sp>
      <p:sp>
        <p:nvSpPr>
          <p:cNvPr id="186371" name="Content Placeholder 2"/>
          <p:cNvSpPr>
            <a:spLocks/>
          </p:cNvSpPr>
          <p:nvPr/>
        </p:nvSpPr>
        <p:spPr bwMode="auto">
          <a:xfrm>
            <a:off x="566738" y="1149350"/>
            <a:ext cx="8229600" cy="5422900"/>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200">
                <a:latin typeface="Segoe"/>
              </a:rPr>
              <a:t>In .NET 4.0 you can use WF and WCF together to create workflow-enabled services.</a:t>
            </a:r>
          </a:p>
          <a:p>
            <a:pPr marL="273050" indent="-273050" defTabSz="914400">
              <a:lnSpc>
                <a:spcPct val="80000"/>
              </a:lnSpc>
              <a:spcBef>
                <a:spcPct val="20000"/>
              </a:spcBef>
              <a:buClr>
                <a:srgbClr val="C3D69B"/>
              </a:buClr>
              <a:buSzPct val="90000"/>
              <a:buFont typeface="Segoe UI" pitchFamily="34" charset="0"/>
              <a:buChar char="&gt;"/>
            </a:pPr>
            <a:endParaRPr lang="en-US" sz="2200">
              <a:latin typeface="Segoe"/>
            </a:endParaRPr>
          </a:p>
          <a:p>
            <a:pPr marL="273050" indent="-273050" defTabSz="914400">
              <a:lnSpc>
                <a:spcPct val="80000"/>
              </a:lnSpc>
              <a:spcBef>
                <a:spcPct val="20000"/>
              </a:spcBef>
              <a:buClr>
                <a:srgbClr val="C3D69B"/>
              </a:buClr>
              <a:buSzPct val="90000"/>
              <a:buFont typeface="Segoe UI" pitchFamily="34" charset="0"/>
              <a:buChar char="&gt;"/>
            </a:pPr>
            <a:r>
              <a:rPr lang="en-US" sz="2200">
                <a:latin typeface="Segoe"/>
              </a:rPr>
              <a:t>This combination depends on two new WF activities.</a:t>
            </a:r>
          </a:p>
          <a:p>
            <a:pPr marL="273050" indent="-273050" defTabSz="914400">
              <a:lnSpc>
                <a:spcPct val="80000"/>
              </a:lnSpc>
              <a:spcBef>
                <a:spcPct val="20000"/>
              </a:spcBef>
              <a:buClr>
                <a:srgbClr val="C3D69B"/>
              </a:buClr>
              <a:buSzPct val="90000"/>
              <a:buFont typeface="Segoe UI" pitchFamily="34" charset="0"/>
              <a:buChar char="&gt;"/>
            </a:pPr>
            <a:endParaRPr lang="en-US" sz="2200">
              <a:latin typeface="Segoe"/>
            </a:endParaRPr>
          </a:p>
          <a:p>
            <a:pPr marL="273050" indent="-273050" defTabSz="914400">
              <a:lnSpc>
                <a:spcPct val="80000"/>
              </a:lnSpc>
              <a:spcBef>
                <a:spcPct val="20000"/>
              </a:spcBef>
              <a:buClr>
                <a:srgbClr val="C3D69B"/>
              </a:buClr>
              <a:buSzPct val="90000"/>
              <a:buFont typeface="Segoe UI" pitchFamily="34" charset="0"/>
              <a:buChar char="&gt;"/>
            </a:pPr>
            <a:r>
              <a:rPr lang="en-US" sz="2200">
                <a:latin typeface="Segoe"/>
              </a:rPr>
              <a:t>Send:</a:t>
            </a: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a:rPr>
              <a:t>Sends a request via WCF, then optionally waits for a response.</a:t>
            </a: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a:rPr>
              <a:t>A developer specifies the operation that should be invoked and the endpoint that at which that operation can be found.</a:t>
            </a:r>
          </a:p>
          <a:p>
            <a:pPr marL="273050" indent="-273050" defTabSz="914400">
              <a:lnSpc>
                <a:spcPct val="80000"/>
              </a:lnSpc>
              <a:spcBef>
                <a:spcPct val="20000"/>
              </a:spcBef>
              <a:buClr>
                <a:srgbClr val="C3D69B"/>
              </a:buClr>
              <a:buSzPct val="90000"/>
              <a:buFont typeface="Segoe UI" pitchFamily="34" charset="0"/>
              <a:buChar char="&gt;"/>
            </a:pPr>
            <a:endParaRPr lang="en-US" sz="2200">
              <a:latin typeface="Segoe"/>
            </a:endParaRPr>
          </a:p>
          <a:p>
            <a:pPr marL="273050" indent="-273050" defTabSz="914400">
              <a:lnSpc>
                <a:spcPct val="80000"/>
              </a:lnSpc>
              <a:spcBef>
                <a:spcPct val="20000"/>
              </a:spcBef>
              <a:buClr>
                <a:srgbClr val="C3D69B"/>
              </a:buClr>
              <a:buSzPct val="90000"/>
              <a:buFont typeface="Segoe UI" pitchFamily="34" charset="0"/>
              <a:buChar char="&gt;"/>
            </a:pPr>
            <a:r>
              <a:rPr lang="en-US" sz="2200">
                <a:latin typeface="Segoe"/>
              </a:rPr>
              <a:t>Receive:</a:t>
            </a:r>
            <a:endParaRPr lang="en-US" sz="22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UI" pitchFamily="34" charset="0"/>
              </a:rPr>
              <a:t>Receives an incoming request via WCF, then sends a response.</a:t>
            </a: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UI" pitchFamily="34" charset="0"/>
              </a:rPr>
              <a:t>The developer specifies just the operation that accept this incoming request.</a:t>
            </a: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UI" pitchFamily="34" charset="0"/>
              </a:rPr>
              <a:t>Receive is a composite activity.</a:t>
            </a:r>
          </a:p>
          <a:p>
            <a:pPr marL="639763" lvl="1" indent="-246063" defTabSz="914400">
              <a:lnSpc>
                <a:spcPct val="80000"/>
              </a:lnSpc>
              <a:spcBef>
                <a:spcPct val="20000"/>
              </a:spcBef>
              <a:buClr>
                <a:srgbClr val="C3D69B"/>
              </a:buClr>
              <a:buSzPct val="90000"/>
              <a:buFont typeface="Segoe UI" pitchFamily="34" charset="0"/>
              <a:buChar char="&gt;"/>
            </a:pPr>
            <a:r>
              <a:rPr lang="en-US" sz="1900">
                <a:latin typeface="Segoe UI" pitchFamily="34" charset="0"/>
              </a:rPr>
              <a:t>This activity can be used to cause a running workflow to wait for an incoming request, or a workflow that begins with a Receive activity can have a new instance created when a request arrives.</a:t>
            </a:r>
          </a:p>
          <a:p>
            <a:pPr marL="273050" indent="-273050" defTabSz="914400">
              <a:lnSpc>
                <a:spcPct val="80000"/>
              </a:lnSpc>
              <a:spcBef>
                <a:spcPct val="20000"/>
              </a:spcBef>
              <a:buClr>
                <a:srgbClr val="C3D69B"/>
              </a:buClr>
              <a:buSzPct val="90000"/>
              <a:buFont typeface="Segoe UI" pitchFamily="34" charset="0"/>
              <a:buChar char="&gt;"/>
            </a:pPr>
            <a:endParaRPr lang="en-US" sz="2200">
              <a:latin typeface="Segoe UI" pitchFamily="34" charset="0"/>
            </a:endParaRPr>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Picture 4"/>
          <p:cNvPicPr>
            <a:picLocks noChangeAspect="1" noChangeArrowheads="1"/>
          </p:cNvPicPr>
          <p:nvPr/>
        </p:nvPicPr>
        <p:blipFill>
          <a:blip r:embed="rId2"/>
          <a:srcRect/>
          <a:stretch>
            <a:fillRect/>
          </a:stretch>
        </p:blipFill>
        <p:spPr bwMode="auto">
          <a:xfrm>
            <a:off x="1819275" y="1333500"/>
            <a:ext cx="5505450" cy="4191000"/>
          </a:xfrm>
          <a:prstGeom prst="rect">
            <a:avLst/>
          </a:prstGeom>
          <a:noFill/>
          <a:ln w="9525">
            <a:noFill/>
            <a:miter lim="800000"/>
            <a:headEnd/>
            <a:tailEnd/>
          </a:ln>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666385"/>
          </a:xfrm>
        </p:spPr>
        <p:txBody>
          <a:bodyPr/>
          <a:lstStyle/>
          <a:p>
            <a:pPr defTabSz="914363" eaLnBrk="1" fontAlgn="auto" hangingPunct="1">
              <a:spcAft>
                <a:spcPts val="0"/>
              </a:spcAft>
              <a:defRPr/>
            </a:pPr>
            <a:r>
              <a:rPr/>
              <a:t>Authoring</a:t>
            </a:r>
          </a:p>
        </p:txBody>
      </p:sp>
      <p:sp>
        <p:nvSpPr>
          <p:cNvPr id="3" name="Text Placeholder 2"/>
          <p:cNvSpPr>
            <a:spLocks noGrp="1"/>
          </p:cNvSpPr>
          <p:nvPr>
            <p:ph type="body" sz="quarter" idx="4294967295"/>
          </p:nvPr>
        </p:nvSpPr>
        <p:spPr>
          <a:xfrm>
            <a:off x="381000" y="1173162"/>
            <a:ext cx="8382000" cy="5022914"/>
          </a:xfrm>
        </p:spPr>
        <p:txBody>
          <a:bodyPr/>
          <a:lstStyle/>
          <a:p>
            <a:pPr defTabSz="914363" eaLnBrk="1" fontAlgn="auto" hangingPunct="1">
              <a:spcAft>
                <a:spcPts val="0"/>
              </a:spcAft>
              <a:defRPr/>
            </a:pPr>
            <a:r>
              <a:rPr lang="en-US" sz="2800" dirty="0" smtClean="0"/>
              <a:t>A WF program is an activity</a:t>
            </a:r>
          </a:p>
          <a:p>
            <a:pPr lvl="1" defTabSz="914363" eaLnBrk="1" fontAlgn="auto" hangingPunct="1">
              <a:spcAft>
                <a:spcPts val="0"/>
              </a:spcAft>
              <a:defRPr/>
            </a:pPr>
            <a:r>
              <a:rPr lang="en-US" sz="2400" dirty="0" smtClean="0"/>
              <a:t>Can author programmatically or using XAML – or in any format from which an activity can be created</a:t>
            </a:r>
          </a:p>
          <a:p>
            <a:pPr lvl="1" defTabSz="914363" eaLnBrk="1" fontAlgn="auto" hangingPunct="1">
              <a:spcAft>
                <a:spcPts val="0"/>
              </a:spcAft>
              <a:defRPr/>
            </a:pPr>
            <a:r>
              <a:rPr lang="en-US" sz="2400" dirty="0" smtClean="0"/>
              <a:t>An activity can contain other activities</a:t>
            </a:r>
          </a:p>
          <a:p>
            <a:pPr lvl="1" defTabSz="914363" eaLnBrk="1" fontAlgn="auto" hangingPunct="1">
              <a:spcAft>
                <a:spcPts val="0"/>
              </a:spcAft>
              <a:defRPr/>
            </a:pPr>
            <a:r>
              <a:rPr lang="en-US" sz="2400" dirty="0" smtClean="0"/>
              <a:t>An activity can have input and output arguments</a:t>
            </a:r>
            <a:br>
              <a:rPr lang="en-US" sz="2400" dirty="0" smtClean="0"/>
            </a:br>
            <a:r>
              <a:rPr lang="en-US" sz="2400" dirty="0" smtClean="0"/>
              <a:t>(and also variables)</a:t>
            </a:r>
          </a:p>
          <a:p>
            <a:pPr lvl="1" defTabSz="914363" eaLnBrk="1" fontAlgn="auto" hangingPunct="1">
              <a:spcAft>
                <a:spcPts val="0"/>
              </a:spcAft>
              <a:defRPr/>
            </a:pPr>
            <a:r>
              <a:rPr lang="en-US" sz="2400" dirty="0" smtClean="0"/>
              <a:t>Separate base classes for activities that return a value</a:t>
            </a:r>
          </a:p>
          <a:p>
            <a:pPr lvl="2" defTabSz="914363" eaLnBrk="1" fontAlgn="auto" hangingPunct="1">
              <a:spcAft>
                <a:spcPts val="0"/>
              </a:spcAft>
              <a:defRPr/>
            </a:pPr>
            <a:r>
              <a:rPr lang="en-US" sz="2000" dirty="0" smtClean="0"/>
              <a:t>e.g. CodeActivity&lt;TResult&gt;, </a:t>
            </a:r>
            <a:r>
              <a:rPr lang="en-US" sz="2000" dirty="0" err="1" smtClean="0"/>
              <a:t>NativeActivity</a:t>
            </a:r>
            <a:r>
              <a:rPr lang="en-US" sz="2000" dirty="0" smtClean="0"/>
              <a:t>&lt;TResult&gt;</a:t>
            </a:r>
          </a:p>
          <a:p>
            <a:pPr defTabSz="914363" eaLnBrk="1" fontAlgn="auto" hangingPunct="1">
              <a:spcAft>
                <a:spcPts val="0"/>
              </a:spcAft>
              <a:defRPr/>
            </a:pPr>
            <a:r>
              <a:rPr lang="en-US" sz="2800" dirty="0" smtClean="0"/>
              <a:t>A WF program is a definition from which many instances can be created</a:t>
            </a:r>
          </a:p>
          <a:p>
            <a:pPr lvl="1" defTabSz="914363" eaLnBrk="1" fontAlgn="auto" hangingPunct="1">
              <a:spcAft>
                <a:spcPts val="0"/>
              </a:spcAft>
              <a:defRPr/>
            </a:pPr>
            <a:r>
              <a:rPr lang="en-US" sz="2400" dirty="0" smtClean="0"/>
              <a:t>Each instance of an activity has a unique environment</a:t>
            </a:r>
            <a:br>
              <a:rPr lang="en-US" sz="2400" dirty="0" smtClean="0"/>
            </a:br>
            <a:r>
              <a:rPr lang="en-US" sz="2400" dirty="0" smtClean="0"/>
              <a:t>(visible data values: args, </a:t>
            </a:r>
            <a:r>
              <a:rPr lang="en-US" sz="2400" dirty="0" err="1" smtClean="0"/>
              <a:t>vars</a:t>
            </a:r>
            <a:r>
              <a:rPr lang="en-US" sz="2400" dirty="0" smtClean="0"/>
              <a:t>)</a:t>
            </a:r>
          </a:p>
          <a:p>
            <a:pPr lvl="2" defTabSz="914363" eaLnBrk="1" fontAlgn="auto" hangingPunct="1">
              <a:spcAft>
                <a:spcPts val="0"/>
              </a:spcAft>
              <a:defRPr/>
            </a:pPr>
            <a:r>
              <a:rPr lang="en-US" sz="2000" dirty="0" smtClean="0"/>
              <a:t>InArgument value is obtained from environment</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Why?</a:t>
            </a:r>
            <a:endParaRPr sz="4400" spc="-100">
              <a:latin typeface="Segoe Light" pitchFamily="34" charset="0"/>
            </a:endParaRPr>
          </a:p>
        </p:txBody>
      </p:sp>
      <p:pic>
        <p:nvPicPr>
          <p:cNvPr id="1026" name="Picture 2" descr="C:\Users\rojacobs\Pictures\DVD_ART36\Artwork_Imagery\Icons - Illustrations\_ XML ICONS\user man casual the king people person.png"/>
          <p:cNvPicPr>
            <a:picLocks noChangeAspect="1" noChangeArrowheads="1"/>
          </p:cNvPicPr>
          <p:nvPr/>
        </p:nvPicPr>
        <p:blipFill>
          <a:blip r:embed="rId2"/>
          <a:srcRect/>
          <a:stretch>
            <a:fillRect/>
          </a:stretch>
        </p:blipFill>
        <p:spPr bwMode="auto">
          <a:xfrm>
            <a:off x="6858000" y="1419225"/>
            <a:ext cx="1101725" cy="1476375"/>
          </a:xfrm>
          <a:prstGeom prst="rect">
            <a:avLst/>
          </a:prstGeom>
          <a:noFill/>
          <a:ln w="9525">
            <a:noFill/>
            <a:miter lim="800000"/>
            <a:headEnd/>
            <a:tailEnd/>
          </a:ln>
        </p:spPr>
      </p:pic>
      <p:pic>
        <p:nvPicPr>
          <p:cNvPr id="1027" name="Picture 3" descr="C:\Users\rojacobs\Pictures\DVD_ART36\Artwork_Imagery\Icons - Illustrations\_ XML ICONS\user casual man people person.png"/>
          <p:cNvPicPr>
            <a:picLocks noChangeAspect="1" noChangeArrowheads="1"/>
          </p:cNvPicPr>
          <p:nvPr/>
        </p:nvPicPr>
        <p:blipFill>
          <a:blip r:embed="rId3"/>
          <a:srcRect/>
          <a:stretch>
            <a:fillRect/>
          </a:stretch>
        </p:blipFill>
        <p:spPr bwMode="auto">
          <a:xfrm>
            <a:off x="3949700" y="2590800"/>
            <a:ext cx="1168400" cy="1600200"/>
          </a:xfrm>
          <a:prstGeom prst="rect">
            <a:avLst/>
          </a:prstGeom>
          <a:noFill/>
          <a:ln w="9525">
            <a:noFill/>
            <a:miter lim="800000"/>
            <a:headEnd/>
            <a:tailEnd/>
          </a:ln>
        </p:spPr>
      </p:pic>
      <p:pic>
        <p:nvPicPr>
          <p:cNvPr id="35844" name="Picture 4" descr="C:\Users\rojacobs\Pictures\DVD_ART36\Artwork_Imagery\Icons - Illustrations\_ XML ICONS\Binary Code document.png"/>
          <p:cNvPicPr>
            <a:picLocks noChangeAspect="1" noChangeArrowheads="1"/>
          </p:cNvPicPr>
          <p:nvPr/>
        </p:nvPicPr>
        <p:blipFill>
          <a:blip r:embed="rId4"/>
          <a:srcRect/>
          <a:stretch>
            <a:fillRect/>
          </a:stretch>
        </p:blipFill>
        <p:spPr bwMode="auto">
          <a:xfrm>
            <a:off x="1143000" y="3581400"/>
            <a:ext cx="835025" cy="1790700"/>
          </a:xfrm>
          <a:prstGeom prst="rect">
            <a:avLst/>
          </a:prstGeom>
          <a:noFill/>
          <a:ln w="9525">
            <a:noFill/>
            <a:miter lim="800000"/>
            <a:headEnd/>
            <a:tailEnd/>
          </a:ln>
        </p:spPr>
      </p:pic>
      <p:pic>
        <p:nvPicPr>
          <p:cNvPr id="35845"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457200" y="5410200"/>
            <a:ext cx="2276475" cy="971550"/>
          </a:xfrm>
          <a:prstGeom prst="rect">
            <a:avLst/>
          </a:prstGeom>
          <a:noFill/>
          <a:ln w="9525">
            <a:noFill/>
            <a:miter lim="800000"/>
            <a:headEnd/>
            <a:tailEnd/>
          </a:ln>
        </p:spPr>
      </p:pic>
      <p:pic>
        <p:nvPicPr>
          <p:cNvPr id="10"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3395663" y="5410200"/>
            <a:ext cx="2276475" cy="971550"/>
          </a:xfrm>
          <a:prstGeom prst="rect">
            <a:avLst/>
          </a:prstGeom>
          <a:noFill/>
          <a:ln w="9525">
            <a:noFill/>
            <a:miter lim="800000"/>
            <a:headEnd/>
            <a:tailEnd/>
          </a:ln>
        </p:spPr>
      </p:pic>
      <p:sp>
        <p:nvSpPr>
          <p:cNvPr id="2" name="TextBox 1"/>
          <p:cNvSpPr txBox="1"/>
          <p:nvPr/>
        </p:nvSpPr>
        <p:spPr>
          <a:xfrm>
            <a:off x="3391216" y="4267200"/>
            <a:ext cx="2285787" cy="1075730"/>
          </a:xfrm>
          <a:prstGeom prst="rect">
            <a:avLst/>
          </a:prstGeom>
        </p:spPr>
        <p:style>
          <a:lnRef idx="0">
            <a:schemeClr val="accent1"/>
          </a:lnRef>
          <a:fillRef idx="3">
            <a:schemeClr val="accent1"/>
          </a:fillRef>
          <a:effectRef idx="3">
            <a:schemeClr val="accent1"/>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CLR</a:t>
            </a:r>
          </a:p>
        </p:txBody>
      </p:sp>
      <p:pic>
        <p:nvPicPr>
          <p:cNvPr id="9" name="Picture 5" descr="C:\Users\rojacobs\Pictures\DVD_ART36\Artwork_Imagery\Icons - Illustrations\_ WINDOWS SERVER ICONS\Hardware\Hardware processor chip cpu.png"/>
          <p:cNvPicPr>
            <a:picLocks noChangeAspect="1" noChangeArrowheads="1"/>
          </p:cNvPicPr>
          <p:nvPr/>
        </p:nvPicPr>
        <p:blipFill>
          <a:blip r:embed="rId5"/>
          <a:srcRect/>
          <a:stretch>
            <a:fillRect/>
          </a:stretch>
        </p:blipFill>
        <p:spPr bwMode="auto">
          <a:xfrm>
            <a:off x="6405563" y="5410200"/>
            <a:ext cx="2276475" cy="971550"/>
          </a:xfrm>
          <a:prstGeom prst="rect">
            <a:avLst/>
          </a:prstGeom>
          <a:noFill/>
          <a:ln w="9525">
            <a:noFill/>
            <a:miter lim="800000"/>
            <a:headEnd/>
            <a:tailEnd/>
          </a:ln>
        </p:spPr>
      </p:pic>
      <p:sp>
        <p:nvSpPr>
          <p:cNvPr id="11" name="TextBox 10"/>
          <p:cNvSpPr txBox="1"/>
          <p:nvPr/>
        </p:nvSpPr>
        <p:spPr>
          <a:xfrm>
            <a:off x="6401523" y="4267200"/>
            <a:ext cx="2285785" cy="1075730"/>
          </a:xfrm>
          <a:prstGeom prst="rect">
            <a:avLst/>
          </a:prstGeom>
        </p:spPr>
        <p:style>
          <a:lnRef idx="0">
            <a:schemeClr val="accent1"/>
          </a:lnRef>
          <a:fillRef idx="3">
            <a:schemeClr val="accent1"/>
          </a:fillRef>
          <a:effectRef idx="3">
            <a:schemeClr val="accent1"/>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CLR</a:t>
            </a:r>
          </a:p>
        </p:txBody>
      </p:sp>
      <p:sp>
        <p:nvSpPr>
          <p:cNvPr id="12" name="TextBox 11"/>
          <p:cNvSpPr txBox="1"/>
          <p:nvPr/>
        </p:nvSpPr>
        <p:spPr>
          <a:xfrm>
            <a:off x="6401523" y="3048000"/>
            <a:ext cx="2285785" cy="1075730"/>
          </a:xfrm>
          <a:prstGeom prst="rect">
            <a:avLst/>
          </a:prstGeom>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363" fontAlgn="auto">
              <a:spcBef>
                <a:spcPts val="0"/>
              </a:spcBef>
              <a:spcAft>
                <a:spcPts val="0"/>
              </a:spcAft>
              <a:defRPr/>
            </a:pPr>
            <a:r>
              <a:rPr lang="en-US" sz="6000" dirty="0">
                <a:gradFill>
                  <a:gsLst>
                    <a:gs pos="0">
                      <a:schemeClr val="tx1"/>
                    </a:gs>
                    <a:gs pos="86000">
                      <a:schemeClr val="tx1"/>
                    </a:gs>
                  </a:gsLst>
                  <a:lin ang="5400000" scaled="0"/>
                </a:gradFill>
              </a:rPr>
              <a:t>WF4</a:t>
            </a:r>
          </a:p>
        </p:txBody>
      </p:sp>
      <p:sp>
        <p:nvSpPr>
          <p:cNvPr id="13" name="Rounded Rectangular Callout 12"/>
          <p:cNvSpPr/>
          <p:nvPr/>
        </p:nvSpPr>
        <p:spPr bwMode="auto">
          <a:xfrm>
            <a:off x="2591325" y="1600200"/>
            <a:ext cx="1828704" cy="914400"/>
          </a:xfrm>
          <a:prstGeom prst="wedgeRoundRectCallout">
            <a:avLst>
              <a:gd name="adj1" fmla="val 39890"/>
              <a:gd name="adj2" fmla="val 79313"/>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a:solidFill>
                  <a:schemeClr val="tx1"/>
                </a:solidFill>
              </a:rPr>
              <a:t>Safety</a:t>
            </a:r>
          </a:p>
          <a:p>
            <a:pPr algn="ctr" defTabSz="914099" fontAlgn="auto">
              <a:spcBef>
                <a:spcPts val="0"/>
              </a:spcBef>
              <a:spcAft>
                <a:spcPts val="0"/>
              </a:spcAft>
              <a:defRPr/>
            </a:pPr>
            <a:r>
              <a:rPr lang="en-US" sz="2400" dirty="0">
                <a:solidFill>
                  <a:schemeClr val="tx1"/>
                </a:solidFill>
              </a:rPr>
              <a:t>Memory</a:t>
            </a:r>
          </a:p>
        </p:txBody>
      </p:sp>
      <p:sp>
        <p:nvSpPr>
          <p:cNvPr id="14" name="Rounded Rectangular Callout 13"/>
          <p:cNvSpPr/>
          <p:nvPr/>
        </p:nvSpPr>
        <p:spPr bwMode="auto">
          <a:xfrm>
            <a:off x="5105270" y="457200"/>
            <a:ext cx="1828679" cy="914400"/>
          </a:xfrm>
          <a:prstGeom prst="wedgeRoundRectCallout">
            <a:avLst>
              <a:gd name="adj1" fmla="val 57147"/>
              <a:gd name="adj2" fmla="val 80198"/>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a:solidFill>
                  <a:schemeClr val="tx1"/>
                </a:solidFill>
              </a:rPr>
              <a:t>Declarative</a:t>
            </a:r>
          </a:p>
          <a:p>
            <a:pPr algn="ctr" defTabSz="914099" fontAlgn="auto">
              <a:spcBef>
                <a:spcPts val="0"/>
              </a:spcBef>
              <a:spcAft>
                <a:spcPts val="0"/>
              </a:spcAft>
              <a:defRPr/>
            </a:pPr>
            <a:r>
              <a:rPr lang="en-US" sz="2400" dirty="0">
                <a:solidFill>
                  <a:schemeClr val="tx1"/>
                </a:solidFill>
              </a:rPr>
              <a:t>Agility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2000"/>
                                        <p:tgtEl>
                                          <p:spTgt spid="1026"/>
                                        </p:tgtEl>
                                      </p:cBhvr>
                                    </p:animEffect>
                                  </p:childTnLst>
                                </p:cTn>
                              </p:par>
                              <p:par>
                                <p:cTn id="22" presetID="1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par>
                                <p:cTn id="28" presetID="10"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2000"/>
                                        <p:tgtEl>
                                          <p:spTgt spid="12"/>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666385"/>
          </a:xfrm>
        </p:spPr>
        <p:txBody>
          <a:bodyPr/>
          <a:lstStyle/>
          <a:p>
            <a:pPr defTabSz="914363" eaLnBrk="1" fontAlgn="auto" hangingPunct="1">
              <a:spcAft>
                <a:spcPts val="0"/>
              </a:spcAft>
              <a:defRPr/>
            </a:pPr>
            <a:r>
              <a:rPr/>
              <a:t>Execution</a:t>
            </a:r>
          </a:p>
        </p:txBody>
      </p:sp>
      <p:sp>
        <p:nvSpPr>
          <p:cNvPr id="3" name="Text Placeholder 2"/>
          <p:cNvSpPr>
            <a:spLocks noGrp="1"/>
          </p:cNvSpPr>
          <p:nvPr>
            <p:ph type="body" sz="quarter" idx="4294967295"/>
          </p:nvPr>
        </p:nvSpPr>
        <p:spPr>
          <a:xfrm>
            <a:off x="381000" y="1447799"/>
            <a:ext cx="8382000" cy="4610493"/>
          </a:xfrm>
        </p:spPr>
        <p:txBody>
          <a:bodyPr/>
          <a:lstStyle/>
          <a:p>
            <a:pPr defTabSz="914363" eaLnBrk="1" fontAlgn="auto" hangingPunct="1">
              <a:spcAft>
                <a:spcPts val="0"/>
              </a:spcAft>
              <a:defRPr/>
            </a:pPr>
            <a:r>
              <a:rPr lang="en-US" sz="2800" smtClean="0"/>
              <a:t>WF runtime just sees activities, activities, activities (not Sequence, Parallel, Recurrence)</a:t>
            </a:r>
          </a:p>
          <a:p>
            <a:pPr lvl="1" defTabSz="914363" eaLnBrk="1" fontAlgn="auto" hangingPunct="1">
              <a:spcAft>
                <a:spcPts val="0"/>
              </a:spcAft>
              <a:defRPr/>
            </a:pPr>
            <a:r>
              <a:rPr lang="en-US" sz="2400" smtClean="0"/>
              <a:t>WF runtime is the referee, enforces “rules of the game”</a:t>
            </a:r>
          </a:p>
          <a:p>
            <a:pPr lvl="1" defTabSz="914363" eaLnBrk="1" fontAlgn="auto" hangingPunct="1">
              <a:spcAft>
                <a:spcPts val="0"/>
              </a:spcAft>
              <a:defRPr/>
            </a:pPr>
            <a:r>
              <a:rPr lang="en-US" sz="2400" smtClean="0"/>
              <a:t>CacheMetadata is how an activity describes itself</a:t>
            </a:r>
          </a:p>
          <a:p>
            <a:pPr defTabSz="914363" eaLnBrk="1" fontAlgn="auto" hangingPunct="1">
              <a:spcAft>
                <a:spcPts val="0"/>
              </a:spcAft>
              <a:defRPr/>
            </a:pPr>
            <a:r>
              <a:rPr lang="en-US" sz="2800" smtClean="0"/>
              <a:t>WF runtime knows when an activity is done</a:t>
            </a:r>
          </a:p>
          <a:p>
            <a:pPr defTabSz="914363" eaLnBrk="1" fontAlgn="auto" hangingPunct="1">
              <a:spcAft>
                <a:spcPts val="0"/>
              </a:spcAft>
              <a:defRPr/>
            </a:pPr>
            <a:r>
              <a:rPr lang="en-US" sz="2800" smtClean="0"/>
              <a:t>An activity can schedule the execution of a child activity and be notified upon its completion</a:t>
            </a:r>
          </a:p>
          <a:p>
            <a:pPr lvl="1" defTabSz="914363" eaLnBrk="1" fontAlgn="auto" hangingPunct="1">
              <a:spcAft>
                <a:spcPts val="0"/>
              </a:spcAft>
              <a:defRPr/>
            </a:pPr>
            <a:r>
              <a:rPr lang="en-US" sz="2400" smtClean="0"/>
              <a:t>There can be multiple, distinct method invocations (“pulses of work”) per activity</a:t>
            </a:r>
          </a:p>
          <a:p>
            <a:pPr lvl="1" defTabSz="914363" eaLnBrk="1" fontAlgn="auto" hangingPunct="1">
              <a:spcAft>
                <a:spcPts val="0"/>
              </a:spcAft>
              <a:defRPr/>
            </a:pPr>
            <a:r>
              <a:rPr lang="en-US" sz="2400" smtClean="0"/>
              <a:t>Can express all kinds of patterns (control flow)</a:t>
            </a:r>
          </a:p>
          <a:p>
            <a:pPr defTabSz="914363" eaLnBrk="1" fontAlgn="auto" hangingPunct="1">
              <a:spcAft>
                <a:spcPts val="0"/>
              </a:spcAft>
              <a:defRPr/>
            </a:pPr>
            <a:r>
              <a:rPr lang="en-US" sz="2800" smtClean="0"/>
              <a:t>Multiple paths of execution…</a:t>
            </a:r>
            <a:endParaRPr lang="en-US" sz="2800" dirty="0" smtClean="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p:cNvSpPr>
          <p:nvPr/>
        </p:nvSpPr>
        <p:spPr bwMode="auto">
          <a:xfrm>
            <a:off x="574675" y="279400"/>
            <a:ext cx="8229600" cy="706438"/>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Runtime Services</a:t>
            </a:r>
          </a:p>
        </p:txBody>
      </p:sp>
      <p:sp>
        <p:nvSpPr>
          <p:cNvPr id="77826" name="Content Placeholder 2"/>
          <p:cNvSpPr>
            <a:spLocks/>
          </p:cNvSpPr>
          <p:nvPr/>
        </p:nvSpPr>
        <p:spPr bwMode="auto">
          <a:xfrm>
            <a:off x="574675" y="1073150"/>
            <a:ext cx="8229600" cy="4389438"/>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WF assemblies provide important services to the workflow runtime.</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There are different types of Runtime Services are available</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Scheduling Service</a:t>
            </a: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Transaction Service</a:t>
            </a: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Persistence Service</a:t>
            </a: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Tracking Service</a:t>
            </a:r>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p:cNvSpPr>
          <p:nvPr/>
        </p:nvSpPr>
        <p:spPr bwMode="auto">
          <a:xfrm>
            <a:off x="501650" y="307975"/>
            <a:ext cx="8229600" cy="690563"/>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Scheduling Service</a:t>
            </a:r>
          </a:p>
        </p:txBody>
      </p:sp>
      <p:sp>
        <p:nvSpPr>
          <p:cNvPr id="78850" name="Content Placeholder 2"/>
          <p:cNvSpPr>
            <a:spLocks/>
          </p:cNvSpPr>
          <p:nvPr/>
        </p:nvSpPr>
        <p:spPr bwMode="auto">
          <a:xfrm>
            <a:off x="501650" y="1196975"/>
            <a:ext cx="8229600" cy="2781300"/>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A scheduling service controls threads the runtime needs to execute workflows.</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The threads are separate from the host application because the workflows do not block any application thread and executes asynchronously.</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We can control the maximum number of workflows that runs simultaneously.</a:t>
            </a:r>
          </a:p>
        </p:txBody>
      </p:sp>
      <p:sp>
        <p:nvSpPr>
          <p:cNvPr id="78852" name="Title 1"/>
          <p:cNvSpPr>
            <a:spLocks/>
          </p:cNvSpPr>
          <p:nvPr/>
        </p:nvSpPr>
        <p:spPr bwMode="auto">
          <a:xfrm>
            <a:off x="414338" y="3833813"/>
            <a:ext cx="8229600" cy="6794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Transaction Service</a:t>
            </a:r>
          </a:p>
        </p:txBody>
      </p:sp>
      <p:sp>
        <p:nvSpPr>
          <p:cNvPr id="78853" name="Content Placeholder 2"/>
          <p:cNvSpPr>
            <a:spLocks/>
          </p:cNvSpPr>
          <p:nvPr/>
        </p:nvSpPr>
        <p:spPr bwMode="auto">
          <a:xfrm>
            <a:off x="414338" y="4600575"/>
            <a:ext cx="8229600" cy="1568450"/>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The purpose of the transaction service it to enable custom logic regarding the commitments of work batches (also known as Persistent Points)</a:t>
            </a:r>
          </a:p>
          <a:p>
            <a:pPr marL="273050" indent="-273050" defTabSz="914400">
              <a:lnSpc>
                <a:spcPct val="90000"/>
              </a:lnSpc>
              <a:spcBef>
                <a:spcPct val="20000"/>
              </a:spcBef>
              <a:buClr>
                <a:srgbClr val="C3D69B"/>
              </a:buClr>
              <a:buSzPct val="90000"/>
              <a:buFont typeface="Segoe UI" pitchFamily="34" charset="0"/>
              <a:buChar char="&gt;"/>
            </a:pPr>
            <a:r>
              <a:rPr lang="en-US"/>
              <a:t>TransactionScope activity</a:t>
            </a:r>
          </a:p>
          <a:p>
            <a:pPr marL="273050" indent="-273050"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90000"/>
              </a:lnSpc>
              <a:spcBef>
                <a:spcPct val="20000"/>
              </a:spcBef>
              <a:buClr>
                <a:srgbClr val="C3D69B"/>
              </a:buClr>
              <a:buSzPct val="90000"/>
              <a:buFont typeface="Segoe UI" pitchFamily="34" charset="0"/>
              <a:buNone/>
            </a:pPr>
            <a:endParaRPr lang="en-US" sz="2000">
              <a:latin typeface="Segoe UI" pitchFamily="34" charset="0"/>
            </a:endParaRPr>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553998"/>
          </a:xfrm>
        </p:spPr>
        <p:txBody>
          <a:bodyPr/>
          <a:lstStyle/>
          <a:p>
            <a:pPr defTabSz="914363" eaLnBrk="1" fontAlgn="auto" hangingPunct="1">
              <a:spcAft>
                <a:spcPts val="0"/>
              </a:spcAft>
              <a:defRPr/>
            </a:pPr>
            <a:r>
              <a:rPr/>
              <a:t>Persistence</a:t>
            </a:r>
          </a:p>
        </p:txBody>
      </p:sp>
      <p:sp>
        <p:nvSpPr>
          <p:cNvPr id="3" name="Content Placeholder 2"/>
          <p:cNvSpPr>
            <a:spLocks noGrp="1"/>
          </p:cNvSpPr>
          <p:nvPr>
            <p:ph idx="4294967295"/>
          </p:nvPr>
        </p:nvSpPr>
        <p:spPr>
          <a:xfrm>
            <a:off x="381000" y="1128712"/>
            <a:ext cx="8382000" cy="4875181"/>
          </a:xfrm>
        </p:spPr>
        <p:txBody>
          <a:bodyPr/>
          <a:lstStyle/>
          <a:p>
            <a:pPr defTabSz="914363" eaLnBrk="1" fontAlgn="auto" hangingPunct="1">
              <a:spcAft>
                <a:spcPts val="0"/>
              </a:spcAft>
              <a:defRPr/>
            </a:pPr>
            <a:r>
              <a:rPr lang="en-US" sz="2800" dirty="0" smtClean="0"/>
              <a:t>Persistence lets you pause an instance, save it somewhere &amp; resume it later</a:t>
            </a:r>
          </a:p>
          <a:p>
            <a:pPr lvl="1" defTabSz="914363" eaLnBrk="1" fontAlgn="auto" hangingPunct="1">
              <a:spcAft>
                <a:spcPts val="0"/>
              </a:spcAft>
              <a:defRPr/>
            </a:pPr>
            <a:r>
              <a:rPr lang="en-US" sz="2400" dirty="0" smtClean="0"/>
              <a:t>A persisted instance has no affinity to a WF host instance, CLR instance, thread, process, or machine</a:t>
            </a:r>
          </a:p>
          <a:p>
            <a:pPr lvl="1" defTabSz="914363" eaLnBrk="1" fontAlgn="auto" hangingPunct="1">
              <a:spcAft>
                <a:spcPts val="0"/>
              </a:spcAft>
              <a:defRPr/>
            </a:pPr>
            <a:r>
              <a:rPr lang="en-US" sz="2400" dirty="0" smtClean="0"/>
              <a:t>Helps with scalability; helps with recovery from failure</a:t>
            </a:r>
          </a:p>
          <a:p>
            <a:pPr defTabSz="914363" eaLnBrk="1" fontAlgn="auto" hangingPunct="1">
              <a:spcAft>
                <a:spcPts val="0"/>
              </a:spcAft>
              <a:defRPr/>
            </a:pPr>
            <a:r>
              <a:rPr lang="en-US" sz="2800" dirty="0" smtClean="0"/>
              <a:t>WF program instances are serializable</a:t>
            </a:r>
          </a:p>
          <a:p>
            <a:pPr lvl="1" defTabSz="914363" eaLnBrk="1" fontAlgn="auto" hangingPunct="1">
              <a:spcAft>
                <a:spcPts val="0"/>
              </a:spcAft>
              <a:defRPr/>
            </a:pPr>
            <a:r>
              <a:rPr lang="en-US" sz="2400" dirty="0" smtClean="0"/>
              <a:t>A CLR stack is not serializable, but in a WF program a stack only exists transiently, during work item execution</a:t>
            </a:r>
          </a:p>
          <a:p>
            <a:pPr defTabSz="914363" eaLnBrk="1" fontAlgn="auto" hangingPunct="1">
              <a:spcAft>
                <a:spcPts val="0"/>
              </a:spcAft>
              <a:defRPr/>
            </a:pPr>
            <a:r>
              <a:rPr lang="en-US" sz="2800" dirty="0" smtClean="0"/>
              <a:t>Sometimes you want a “no persist zone”</a:t>
            </a:r>
          </a:p>
          <a:p>
            <a:pPr lvl="1" defTabSz="914363" eaLnBrk="1" fontAlgn="auto" hangingPunct="1">
              <a:spcAft>
                <a:spcPts val="0"/>
              </a:spcAft>
              <a:defRPr/>
            </a:pPr>
            <a:r>
              <a:rPr lang="en-US" sz="2400" dirty="0" smtClean="0"/>
              <a:t>Automatic during execution of an async activity</a:t>
            </a:r>
          </a:p>
          <a:p>
            <a:pPr defTabSz="914363" eaLnBrk="1" fontAlgn="auto" hangingPunct="1">
              <a:spcAft>
                <a:spcPts val="0"/>
              </a:spcAft>
              <a:defRPr/>
            </a:pPr>
            <a:r>
              <a:rPr lang="en-US" sz="2800" dirty="0" smtClean="0"/>
              <a:t>Details of persistence are deliberately separate from the machinery of the WF runtime</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p:cNvSpPr>
          <p:nvPr/>
        </p:nvSpPr>
        <p:spPr bwMode="auto">
          <a:xfrm>
            <a:off x="468313" y="220663"/>
            <a:ext cx="8229600" cy="6032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Persistence Service</a:t>
            </a:r>
          </a:p>
        </p:txBody>
      </p:sp>
      <p:sp>
        <p:nvSpPr>
          <p:cNvPr id="80898" name="Content Placeholder 2"/>
          <p:cNvSpPr>
            <a:spLocks/>
          </p:cNvSpPr>
          <p:nvPr/>
        </p:nvSpPr>
        <p:spPr bwMode="auto">
          <a:xfrm>
            <a:off x="457200" y="889000"/>
            <a:ext cx="8229600" cy="3155950"/>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400">
                <a:latin typeface="Segoe UI" pitchFamily="34" charset="0"/>
              </a:rPr>
              <a:t>This service saves the current state of the workflow.</a:t>
            </a:r>
          </a:p>
          <a:p>
            <a:pPr marL="273050" indent="-273050" defTabSz="914400">
              <a:lnSpc>
                <a:spcPct val="8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400">
                <a:latin typeface="Segoe UI" pitchFamily="34" charset="0"/>
              </a:rPr>
              <a:t>In workflows if state is not saved then user will lost the data and workflows would be terminated while in process.</a:t>
            </a:r>
          </a:p>
          <a:p>
            <a:pPr marL="273050" indent="-273050" defTabSz="914400">
              <a:lnSpc>
                <a:spcPct val="8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400">
                <a:latin typeface="Segoe UI" pitchFamily="34" charset="0"/>
              </a:rPr>
              <a:t>It is desirable to unload the process from the memory so that the resources are not held. </a:t>
            </a:r>
          </a:p>
          <a:p>
            <a:pPr marL="273050" indent="-273050" defTabSz="914400">
              <a:lnSpc>
                <a:spcPct val="8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400">
                <a:latin typeface="Segoe UI" pitchFamily="34" charset="0"/>
              </a:rPr>
              <a:t>It restarts the process from the same state getting from the persistence store from where it is saved. </a:t>
            </a:r>
          </a:p>
          <a:p>
            <a:pPr marL="273050" indent="-273050" defTabSz="914400">
              <a:lnSpc>
                <a:spcPct val="8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400"/>
              <a:t>It is useful in those scenarios where the activity may take long time getting a response, like waiting for an approval from a user.</a:t>
            </a:r>
          </a:p>
          <a:p>
            <a:pPr marL="273050" indent="-273050" defTabSz="914400">
              <a:lnSpc>
                <a:spcPct val="80000"/>
              </a:lnSpc>
              <a:spcBef>
                <a:spcPct val="20000"/>
              </a:spcBef>
              <a:buClr>
                <a:srgbClr val="C3D69B"/>
              </a:buClr>
              <a:buSzPct val="90000"/>
              <a:buFont typeface="Segoe UI" pitchFamily="34" charset="0"/>
              <a:buChar char="&gt;"/>
            </a:pPr>
            <a:endParaRPr lang="en-US" sz="2400">
              <a:latin typeface="Segoe UI" pitchFamily="34" charset="0"/>
            </a:endParaRPr>
          </a:p>
          <a:p>
            <a:pPr marL="273050" indent="-273050" defTabSz="914400">
              <a:lnSpc>
                <a:spcPct val="80000"/>
              </a:lnSpc>
              <a:spcBef>
                <a:spcPct val="20000"/>
              </a:spcBef>
              <a:buClr>
                <a:srgbClr val="C3D69B"/>
              </a:buClr>
              <a:buSzPct val="90000"/>
              <a:buFont typeface="Segoe UI" pitchFamily="34" charset="0"/>
              <a:buNone/>
            </a:pPr>
            <a:endParaRPr lang="en-US" sz="2400">
              <a:latin typeface="Segoe UI" pitchFamily="34" charset="0"/>
            </a:endParaRPr>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p:cNvSpPr>
          <p:nvPr/>
        </p:nvSpPr>
        <p:spPr bwMode="auto">
          <a:xfrm>
            <a:off x="446088" y="385763"/>
            <a:ext cx="8229600" cy="646112"/>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Persistence Service </a:t>
            </a:r>
          </a:p>
        </p:txBody>
      </p:sp>
      <p:sp>
        <p:nvSpPr>
          <p:cNvPr id="81922" name="Content Placeholder 2"/>
          <p:cNvSpPr>
            <a:spLocks/>
          </p:cNvSpPr>
          <p:nvPr/>
        </p:nvSpPr>
        <p:spPr bwMode="auto">
          <a:xfrm>
            <a:off x="446088" y="1119188"/>
            <a:ext cx="8229600" cy="5248275"/>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Default Runtime Service supplied with WF is “</a:t>
            </a:r>
            <a:r>
              <a:rPr lang="en-US" b="1"/>
              <a:t>SqlWorkflowInstanceStore</a:t>
            </a:r>
            <a:r>
              <a:rPr lang="en-US" sz="2000">
                <a:latin typeface="Segoe UI" pitchFamily="34" charset="0"/>
              </a:rPr>
              <a:t>”.</a:t>
            </a:r>
          </a:p>
          <a:p>
            <a:pPr marL="273050" indent="-273050"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The state is store in the SQL DB.</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If you are going to use this service you need to create the database and run the scripts mentioned below.</a:t>
            </a:r>
          </a:p>
          <a:p>
            <a:pPr marL="639763" lvl="1" indent="-246063" defTabSz="914400">
              <a:lnSpc>
                <a:spcPct val="80000"/>
              </a:lnSpc>
              <a:spcBef>
                <a:spcPct val="20000"/>
              </a:spcBef>
              <a:buClr>
                <a:srgbClr val="C3D69B"/>
              </a:buClr>
              <a:buSzPct val="90000"/>
              <a:buFont typeface="Segoe UI" pitchFamily="34" charset="0"/>
              <a:buChar char="&gt;"/>
            </a:pPr>
            <a:r>
              <a:rPr lang="en-US"/>
              <a:t>SqlWorkflowInstanceStoreSchema.sql</a:t>
            </a:r>
            <a:endParaRPr lang="en-US" sz="20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Char char="&gt;"/>
            </a:pPr>
            <a:r>
              <a:rPr lang="en-US"/>
              <a:t>SqlWorkflowInstanceStoreLogic.sql</a:t>
            </a:r>
            <a:endParaRPr lang="en-US" sz="20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It can be available at the following path </a:t>
            </a:r>
            <a:r>
              <a:rPr lang="en-US"/>
              <a:t>%WINDIR%\Microsoft.NET\Framework\v4.xxx\SQL\EN </a:t>
            </a:r>
            <a:r>
              <a:rPr lang="en-US" sz="2000">
                <a:latin typeface="Segoe UI" pitchFamily="34" charset="0"/>
              </a:rPr>
              <a:t>”</a:t>
            </a:r>
          </a:p>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Content Placeholder 2"/>
          <p:cNvSpPr>
            <a:spLocks/>
          </p:cNvSpPr>
          <p:nvPr/>
        </p:nvSpPr>
        <p:spPr bwMode="auto">
          <a:xfrm>
            <a:off x="511175" y="315913"/>
            <a:ext cx="8229600" cy="6294437"/>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r>
              <a:rPr lang="en-US" sz="2000">
                <a:latin typeface="Segoe UI" pitchFamily="34" charset="0"/>
              </a:rPr>
              <a:t>The persistence service can be added to the runtime instance in two ways.</a:t>
            </a: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Programmatically using code:</a:t>
            </a:r>
          </a:p>
          <a:p>
            <a:pPr marL="914400" lvl="2"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	</a:t>
            </a:r>
            <a:r>
              <a:rPr lang="en-US"/>
              <a:t>SqlWorkflowInstanceStore store = new SqlWorkflowInstanceStore("Server=.\\SQLEXPRESS;Initial 	Catalog=Persistence;Integrated Security=SSPI"); </a:t>
            </a:r>
          </a:p>
          <a:p>
            <a:pPr marL="914400" lvl="2" indent="-246063" defTabSz="914400">
              <a:lnSpc>
                <a:spcPct val="80000"/>
              </a:lnSpc>
              <a:spcBef>
                <a:spcPct val="20000"/>
              </a:spcBef>
              <a:buClr>
                <a:srgbClr val="C3D69B"/>
              </a:buClr>
              <a:buSzPct val="90000"/>
              <a:buFont typeface="Segoe UI" pitchFamily="34" charset="0"/>
              <a:buNone/>
            </a:pPr>
            <a:r>
              <a:rPr lang="en-US"/>
              <a:t>WorkflowApplication wfApp = new WorkflowApplication(new Workflow1()); </a:t>
            </a:r>
          </a:p>
          <a:p>
            <a:pPr marL="914400" lvl="2" indent="-246063" defTabSz="914400">
              <a:lnSpc>
                <a:spcPct val="80000"/>
              </a:lnSpc>
              <a:spcBef>
                <a:spcPct val="20000"/>
              </a:spcBef>
              <a:buClr>
                <a:srgbClr val="C3D69B"/>
              </a:buClr>
              <a:buSzPct val="90000"/>
              <a:buFont typeface="Segoe UI" pitchFamily="34" charset="0"/>
              <a:buNone/>
            </a:pPr>
            <a:r>
              <a:rPr lang="en-US"/>
              <a:t>wfApp.InstanceStore = store; </a:t>
            </a:r>
          </a:p>
          <a:p>
            <a:pPr marL="914400" lvl="2" indent="-246063" defTabSz="914400">
              <a:lnSpc>
                <a:spcPct val="80000"/>
              </a:lnSpc>
              <a:spcBef>
                <a:spcPct val="20000"/>
              </a:spcBef>
              <a:buClr>
                <a:srgbClr val="C3D69B"/>
              </a:buClr>
              <a:buSzPct val="90000"/>
              <a:buFont typeface="Segoe UI" pitchFamily="34" charset="0"/>
              <a:buNone/>
            </a:pPr>
            <a:r>
              <a:rPr lang="en-US" sz="2000">
                <a:latin typeface="Segoe UI" pitchFamily="34" charset="0"/>
              </a:rPr>
              <a:t>or:</a:t>
            </a:r>
          </a:p>
          <a:p>
            <a:pPr marL="914400" lvl="2" indent="-246063" defTabSz="914400">
              <a:lnSpc>
                <a:spcPct val="80000"/>
              </a:lnSpc>
              <a:spcBef>
                <a:spcPct val="20000"/>
              </a:spcBef>
              <a:buClr>
                <a:srgbClr val="C3D69B"/>
              </a:buClr>
              <a:buSzPct val="90000"/>
              <a:buFont typeface="Segoe UI" pitchFamily="34" charset="0"/>
              <a:buNone/>
            </a:pPr>
            <a:r>
              <a:rPr lang="en-US"/>
              <a:t>host.DurableInstancingOptions.InstanceStore = instanceStore; </a:t>
            </a:r>
          </a:p>
          <a:p>
            <a:pPr marL="914400" lvl="2" indent="-246063"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a:p>
            <a:pPr marL="639763" lvl="1" indent="-246063" defTabSz="914400">
              <a:lnSpc>
                <a:spcPct val="80000"/>
              </a:lnSpc>
              <a:spcBef>
                <a:spcPct val="20000"/>
              </a:spcBef>
              <a:buClr>
                <a:srgbClr val="C3D69B"/>
              </a:buClr>
              <a:buSzPct val="90000"/>
              <a:buFont typeface="Segoe UI" pitchFamily="34" charset="0"/>
              <a:buChar char="&gt;"/>
            </a:pPr>
            <a:r>
              <a:rPr lang="en-US" sz="2000">
                <a:latin typeface="Segoe UI" pitchFamily="34" charset="0"/>
              </a:rPr>
              <a:t>Using a section in App.config:</a:t>
            </a:r>
          </a:p>
          <a:p>
            <a:pPr marL="273050" indent="-273050" defTabSz="914400"/>
            <a:r>
              <a:rPr lang="en-US" sz="2000" b="1" i="1">
                <a:latin typeface="Segoe UI" pitchFamily="34" charset="0"/>
              </a:rPr>
              <a:t>	</a:t>
            </a:r>
            <a:r>
              <a:rPr lang="en-US" b="1" i="1"/>
              <a:t>&lt;sqlWorkflowInstanceStore</a:t>
            </a:r>
          </a:p>
          <a:p>
            <a:pPr marL="273050" indent="-273050" defTabSz="914400"/>
            <a:r>
              <a:rPr lang="en-US" b="1" i="1"/>
              <a:t>              connectionString="Data Source=testaresoft\sql2008;Initial 	Catalog=InstanceStore;Integrated Security=True;Asynchronous 	Processing=True"   instanceEncodingOption="None" 	instanceCompletionAction="DeleteAll" 	instanceLockedExceptionAction="BasicRetry"</a:t>
            </a:r>
          </a:p>
          <a:p>
            <a:pPr marL="273050" indent="-273050" defTabSz="914400"/>
            <a:r>
              <a:rPr lang="en-US" b="1" i="1"/>
              <a:t>              hostLockRenewalPeriod="00:00:30" 	runnableInstancesDetectionPeriod="00:00:02" /&gt;</a:t>
            </a:r>
          </a:p>
          <a:p>
            <a:pPr marL="914400" lvl="2" indent="-246063"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a:p>
            <a:pPr marL="914400" lvl="2" indent="-246063" defTabSz="914400">
              <a:lnSpc>
                <a:spcPct val="80000"/>
              </a:lnSpc>
              <a:spcBef>
                <a:spcPct val="20000"/>
              </a:spcBef>
              <a:buClr>
                <a:srgbClr val="C3D69B"/>
              </a:buClr>
              <a:buSzPct val="90000"/>
              <a:buFont typeface="Segoe UI" pitchFamily="34" charset="0"/>
              <a:buNone/>
            </a:pPr>
            <a:endParaRPr lang="en-US" sz="2000">
              <a:latin typeface="Segoe UI" pitchFamily="34" charset="0"/>
            </a:endParaRPr>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553998"/>
          </a:xfrm>
        </p:spPr>
        <p:txBody>
          <a:bodyPr/>
          <a:lstStyle/>
          <a:p>
            <a:pPr defTabSz="914363" eaLnBrk="1" fontAlgn="auto" hangingPunct="1">
              <a:spcAft>
                <a:spcPts val="0"/>
              </a:spcAft>
              <a:defRPr/>
            </a:pPr>
            <a:r>
              <a:rPr/>
              <a:t>What’s in a Serialized Instance?</a:t>
            </a:r>
          </a:p>
        </p:txBody>
      </p:sp>
      <p:sp>
        <p:nvSpPr>
          <p:cNvPr id="3" name="Content Placeholder 2"/>
          <p:cNvSpPr>
            <a:spLocks noGrp="1"/>
          </p:cNvSpPr>
          <p:nvPr>
            <p:ph idx="4294967295"/>
          </p:nvPr>
        </p:nvSpPr>
        <p:spPr>
          <a:xfrm>
            <a:off x="381000" y="1447799"/>
            <a:ext cx="8382000" cy="4044184"/>
          </a:xfrm>
        </p:spPr>
        <p:txBody>
          <a:bodyPr/>
          <a:lstStyle/>
          <a:p>
            <a:pPr defTabSz="914363" eaLnBrk="1" fontAlgn="auto" hangingPunct="1">
              <a:spcAft>
                <a:spcPts val="0"/>
              </a:spcAft>
              <a:defRPr/>
            </a:pPr>
            <a:r>
              <a:rPr lang="en-US" sz="2800" smtClean="0"/>
              <a:t>A serialized instance contains:</a:t>
            </a:r>
          </a:p>
          <a:p>
            <a:pPr lvl="1" defTabSz="914363" eaLnBrk="1" fontAlgn="auto" hangingPunct="1">
              <a:spcAft>
                <a:spcPts val="0"/>
              </a:spcAft>
              <a:defRPr/>
            </a:pPr>
            <a:r>
              <a:rPr lang="en-US" sz="2400" smtClean="0"/>
              <a:t>Work item list (empty if instance is idle)</a:t>
            </a:r>
          </a:p>
          <a:p>
            <a:pPr lvl="1" defTabSz="914363" eaLnBrk="1" fontAlgn="auto" hangingPunct="1">
              <a:spcAft>
                <a:spcPts val="0"/>
              </a:spcAft>
              <a:defRPr/>
            </a:pPr>
            <a:r>
              <a:rPr lang="en-US" sz="2400" smtClean="0"/>
              <a:t>Bookmarks</a:t>
            </a:r>
          </a:p>
          <a:p>
            <a:pPr lvl="1" defTabSz="914363" eaLnBrk="1" fontAlgn="auto" hangingPunct="1">
              <a:spcAft>
                <a:spcPts val="0"/>
              </a:spcAft>
              <a:defRPr/>
            </a:pPr>
            <a:r>
              <a:rPr lang="en-US" sz="2400" smtClean="0"/>
              <a:t>Data (arg and var values)</a:t>
            </a:r>
          </a:p>
          <a:p>
            <a:pPr lvl="2" defTabSz="914363" eaLnBrk="1" fontAlgn="auto" hangingPunct="1">
              <a:spcAft>
                <a:spcPts val="0"/>
              </a:spcAft>
              <a:defRPr/>
            </a:pPr>
            <a:r>
              <a:rPr lang="en-US" sz="2000" smtClean="0"/>
              <a:t>Environments for all executing activity instances</a:t>
            </a:r>
          </a:p>
          <a:p>
            <a:pPr lvl="1" defTabSz="914363" eaLnBrk="1" fontAlgn="auto" hangingPunct="1">
              <a:spcAft>
                <a:spcPts val="0"/>
              </a:spcAft>
              <a:defRPr/>
            </a:pPr>
            <a:r>
              <a:rPr lang="en-US" sz="2400" smtClean="0"/>
              <a:t>Activity instance info (callbacks, execution props)</a:t>
            </a:r>
          </a:p>
          <a:p>
            <a:pPr lvl="1" defTabSz="914363" eaLnBrk="1" fontAlgn="auto" hangingPunct="1">
              <a:spcAft>
                <a:spcPts val="0"/>
              </a:spcAft>
              <a:defRPr/>
            </a:pPr>
            <a:r>
              <a:rPr lang="en-US" sz="2400" smtClean="0"/>
              <a:t>Custom data from persistence participants</a:t>
            </a:r>
          </a:p>
          <a:p>
            <a:pPr defTabSz="914363" eaLnBrk="1" fontAlgn="auto" hangingPunct="1">
              <a:spcAft>
                <a:spcPts val="0"/>
              </a:spcAft>
              <a:defRPr/>
            </a:pPr>
            <a:r>
              <a:rPr lang="en-US" sz="2800" smtClean="0"/>
              <a:t>Does not contain the workflow definition</a:t>
            </a:r>
          </a:p>
          <a:p>
            <a:pPr lvl="1" defTabSz="914363" eaLnBrk="1" fontAlgn="auto" hangingPunct="1">
              <a:spcAft>
                <a:spcPts val="0"/>
              </a:spcAft>
              <a:defRPr/>
            </a:pPr>
            <a:r>
              <a:rPr lang="en-US" sz="2400" smtClean="0"/>
              <a:t>A million instances can share the same definition</a:t>
            </a:r>
          </a:p>
          <a:p>
            <a:pPr lvl="1" defTabSz="914363" eaLnBrk="1" fontAlgn="auto" hangingPunct="1">
              <a:spcAft>
                <a:spcPts val="0"/>
              </a:spcAft>
              <a:defRPr/>
            </a:pPr>
            <a:r>
              <a:rPr lang="en-US" sz="2400" smtClean="0"/>
              <a:t>Management of definitions is a host responsibility</a:t>
            </a:r>
            <a:endParaRPr lang="en-US" sz="2400" dirty="0" smtClean="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p:cNvSpPr>
          <p:nvPr>
            <p:ph type="title"/>
          </p:nvPr>
        </p:nvSpPr>
        <p:spPr bwMode="auto">
          <a:xfrm>
            <a:off x="381000" y="323850"/>
            <a:ext cx="8382000" cy="549275"/>
          </a:xfrm>
          <a:noFill/>
        </p:spPr>
        <p:txBody>
          <a:bodyPr numCol="1" anchorCtr="0" compatLnSpc="1">
            <a:prstTxWarp prst="textNoShape">
              <a:avLst/>
            </a:prstTxWarp>
          </a:bodyPr>
          <a:lstStyle/>
          <a:p>
            <a:r>
              <a:rPr smtClean="0">
                <a:ln>
                  <a:noFill/>
                </a:ln>
                <a:solidFill>
                  <a:schemeClr val="tx1"/>
                </a:solidFill>
              </a:rPr>
              <a:t>Control Persistence</a:t>
            </a:r>
          </a:p>
        </p:txBody>
      </p:sp>
      <p:sp>
        <p:nvSpPr>
          <p:cNvPr id="207875" name="Rectangle 3"/>
          <p:cNvSpPr>
            <a:spLocks noGrp="1"/>
          </p:cNvSpPr>
          <p:nvPr>
            <p:ph type="body" idx="1"/>
          </p:nvPr>
        </p:nvSpPr>
        <p:spPr bwMode="auto">
          <a:xfrm>
            <a:off x="369888" y="896938"/>
            <a:ext cx="8382000" cy="4330700"/>
          </a:xfrm>
          <a:noFill/>
        </p:spPr>
        <p:txBody>
          <a:bodyPr numCol="1" anchor="t" anchorCtr="0" compatLnSpc="1">
            <a:prstTxWarp prst="textNoShape">
              <a:avLst/>
            </a:prstTxWarp>
          </a:bodyPr>
          <a:lstStyle/>
          <a:p>
            <a:pPr>
              <a:lnSpc>
                <a:spcPct val="80000"/>
              </a:lnSpc>
            </a:pPr>
            <a:r>
              <a:rPr lang="en-US" sz="2000" smtClean="0">
                <a:solidFill>
                  <a:schemeClr val="tx1"/>
                </a:solidFill>
              </a:rPr>
              <a:t>App:</a:t>
            </a:r>
          </a:p>
          <a:p>
            <a:pPr>
              <a:lnSpc>
                <a:spcPct val="80000"/>
              </a:lnSpc>
            </a:pPr>
            <a:r>
              <a:rPr lang="cs-CZ" sz="2000" smtClean="0">
                <a:solidFill>
                  <a:schemeClr val="tx1"/>
                </a:solidFill>
              </a:rPr>
              <a:t>app.PersistableIdle = (e) =&gt; </a:t>
            </a:r>
            <a:endParaRPr lang="en-US" sz="2000" smtClean="0">
              <a:solidFill>
                <a:schemeClr val="tx1"/>
              </a:solidFill>
            </a:endParaRPr>
          </a:p>
          <a:p>
            <a:pPr>
              <a:lnSpc>
                <a:spcPct val="80000"/>
              </a:lnSpc>
            </a:pPr>
            <a:r>
              <a:rPr lang="cs-CZ" sz="2000" smtClean="0">
                <a:solidFill>
                  <a:schemeClr val="tx1"/>
                </a:solidFill>
              </a:rPr>
              <a:t>{ </a:t>
            </a:r>
            <a:endParaRPr lang="en-US" sz="2000" smtClean="0">
              <a:solidFill>
                <a:schemeClr val="tx1"/>
              </a:solidFill>
            </a:endParaRPr>
          </a:p>
          <a:p>
            <a:pPr>
              <a:lnSpc>
                <a:spcPct val="80000"/>
              </a:lnSpc>
            </a:pPr>
            <a:r>
              <a:rPr lang="en-US" sz="2000" smtClean="0">
                <a:solidFill>
                  <a:schemeClr val="tx1"/>
                </a:solidFill>
              </a:rPr>
              <a:t>	</a:t>
            </a:r>
            <a:r>
              <a:rPr lang="cs-CZ" sz="2000" smtClean="0">
                <a:solidFill>
                  <a:schemeClr val="tx1"/>
                </a:solidFill>
              </a:rPr>
              <a:t>return PersistableIdleAction.Unload; </a:t>
            </a:r>
            <a:endParaRPr lang="en-US" sz="2000" smtClean="0">
              <a:solidFill>
                <a:schemeClr val="tx1"/>
              </a:solidFill>
            </a:endParaRPr>
          </a:p>
          <a:p>
            <a:pPr>
              <a:lnSpc>
                <a:spcPct val="80000"/>
              </a:lnSpc>
            </a:pPr>
            <a:r>
              <a:rPr lang="cs-CZ" sz="2000" smtClean="0">
                <a:solidFill>
                  <a:schemeClr val="tx1"/>
                </a:solidFill>
              </a:rPr>
              <a:t>}; </a:t>
            </a:r>
            <a:endParaRPr lang="en-US" sz="2000" smtClean="0">
              <a:solidFill>
                <a:schemeClr val="tx1"/>
              </a:solidFill>
            </a:endParaRPr>
          </a:p>
          <a:p>
            <a:pPr>
              <a:lnSpc>
                <a:spcPct val="80000"/>
              </a:lnSpc>
            </a:pPr>
            <a:r>
              <a:rPr lang="cs-CZ" sz="2000" smtClean="0">
                <a:solidFill>
                  <a:schemeClr val="tx1"/>
                </a:solidFill>
              </a:rPr>
              <a:t>app.Unloaded = (workflowApplicationEventArgs) =&gt; </a:t>
            </a:r>
            <a:endParaRPr lang="en-US" sz="2000" smtClean="0">
              <a:solidFill>
                <a:schemeClr val="tx1"/>
              </a:solidFill>
            </a:endParaRPr>
          </a:p>
          <a:p>
            <a:pPr>
              <a:lnSpc>
                <a:spcPct val="80000"/>
              </a:lnSpc>
            </a:pPr>
            <a:r>
              <a:rPr lang="cs-CZ" sz="2000" smtClean="0">
                <a:solidFill>
                  <a:schemeClr val="tx1"/>
                </a:solidFill>
              </a:rPr>
              <a:t>{ </a:t>
            </a:r>
            <a:r>
              <a:rPr lang="en-US" sz="2000" smtClean="0">
                <a:solidFill>
                  <a:schemeClr val="tx1"/>
                </a:solidFill>
              </a:rPr>
              <a:t>	</a:t>
            </a:r>
            <a:r>
              <a:rPr lang="cs-CZ" sz="2000" smtClean="0">
                <a:solidFill>
                  <a:schemeClr val="tx1"/>
                </a:solidFill>
              </a:rPr>
              <a:t>Console.WriteLine("WorkflowApplication has Unloaded\n"); </a:t>
            </a:r>
            <a:endParaRPr lang="en-US" sz="2000" smtClean="0">
              <a:solidFill>
                <a:schemeClr val="tx1"/>
              </a:solidFill>
            </a:endParaRPr>
          </a:p>
          <a:p>
            <a:pPr>
              <a:lnSpc>
                <a:spcPct val="80000"/>
              </a:lnSpc>
            </a:pPr>
            <a:r>
              <a:rPr lang="en-US" sz="2000" smtClean="0">
                <a:solidFill>
                  <a:schemeClr val="tx1"/>
                </a:solidFill>
              </a:rPr>
              <a:t>	</a:t>
            </a:r>
            <a:r>
              <a:rPr lang="cs-CZ" sz="2000" smtClean="0">
                <a:solidFill>
                  <a:schemeClr val="tx1"/>
                </a:solidFill>
              </a:rPr>
              <a:t>instanceUnloaded.Set(); </a:t>
            </a:r>
            <a:endParaRPr lang="en-US" sz="2000" smtClean="0">
              <a:solidFill>
                <a:schemeClr val="tx1"/>
              </a:solidFill>
            </a:endParaRPr>
          </a:p>
          <a:p>
            <a:pPr>
              <a:lnSpc>
                <a:spcPct val="80000"/>
              </a:lnSpc>
            </a:pPr>
            <a:r>
              <a:rPr lang="cs-CZ" sz="2000" smtClean="0">
                <a:solidFill>
                  <a:schemeClr val="tx1"/>
                </a:solidFill>
              </a:rPr>
              <a:t>};</a:t>
            </a:r>
            <a:r>
              <a:rPr lang="en-US" sz="2000" smtClean="0">
                <a:solidFill>
                  <a:schemeClr val="tx1"/>
                </a:solidFill>
              </a:rPr>
              <a:t> </a:t>
            </a:r>
          </a:p>
          <a:p>
            <a:pPr>
              <a:lnSpc>
                <a:spcPct val="80000"/>
              </a:lnSpc>
            </a:pPr>
            <a:r>
              <a:rPr lang="en-US" sz="2000" smtClean="0">
                <a:solidFill>
                  <a:schemeClr val="tx1"/>
                </a:solidFill>
              </a:rPr>
              <a:t>Host:</a:t>
            </a:r>
          </a:p>
          <a:p>
            <a:pPr>
              <a:lnSpc>
                <a:spcPct val="80000"/>
              </a:lnSpc>
            </a:pPr>
            <a:r>
              <a:rPr lang="en-US" sz="2000" smtClean="0">
                <a:solidFill>
                  <a:schemeClr val="tx1"/>
                </a:solidFill>
              </a:rPr>
              <a:t>var workflowIdleBehavior = new WorkflowIdleBehavior(); workflowIdleBehavior.TimeToPersist = TimeSpan.FromSeconds(10); workflowIdleBehavior.TimeToUnload = TimeSpan.FromMinutes(1); host.Description.Behaviors.Add(workflowIdleBehavior); </a:t>
            </a:r>
          </a:p>
          <a:p>
            <a:pPr>
              <a:lnSpc>
                <a:spcPct val="80000"/>
              </a:lnSpc>
            </a:pPr>
            <a:endParaRPr lang="en-US" sz="2000" smtClean="0">
              <a:solidFill>
                <a:schemeClr val="tx1"/>
              </a:solidFill>
            </a:endParaRPr>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p:cNvSpPr>
          <p:nvPr/>
        </p:nvSpPr>
        <p:spPr bwMode="auto">
          <a:xfrm>
            <a:off x="622300" y="1068388"/>
            <a:ext cx="7921625" cy="5232400"/>
          </a:xfrm>
          <a:prstGeom prst="rect">
            <a:avLst/>
          </a:prstGeom>
          <a:noFill/>
          <a:ln w="9525">
            <a:noFill/>
            <a:miter lim="800000"/>
            <a:headEnd/>
            <a:tailEnd/>
          </a:ln>
        </p:spPr>
        <p:txBody>
          <a:bodyPr/>
          <a:lstStyle/>
          <a:p>
            <a:pPr defTabSz="914400" eaLnBrk="0" hangingPunct="0">
              <a:lnSpc>
                <a:spcPct val="90000"/>
              </a:lnSpc>
              <a:spcBef>
                <a:spcPct val="20000"/>
              </a:spcBef>
              <a:buClr>
                <a:srgbClr val="C3D69B"/>
              </a:buClr>
              <a:buSzPct val="90000"/>
              <a:buFont typeface="Segoe UI" pitchFamily="34" charset="0"/>
              <a:buNone/>
            </a:pPr>
            <a:r>
              <a:rPr lang="en-US"/>
              <a:t>This service is used to track the activity in the running workflows.</a:t>
            </a:r>
          </a:p>
          <a:p>
            <a:pPr defTabSz="914400"/>
            <a:endParaRPr lang="en-US"/>
          </a:p>
          <a:p>
            <a:pPr defTabSz="914400"/>
            <a:r>
              <a:rPr lang="en-US"/>
              <a:t>A tracking service uses a </a:t>
            </a:r>
            <a:r>
              <a:rPr lang="en-US" b="1"/>
              <a:t>tracking profile </a:t>
            </a:r>
            <a:r>
              <a:rPr lang="en-US"/>
              <a:t>to filter the information it receives about a workflow</a:t>
            </a:r>
          </a:p>
          <a:p>
            <a:pPr defTabSz="914400"/>
            <a:endParaRPr lang="en-US"/>
          </a:p>
          <a:p>
            <a:pPr defTabSz="914400"/>
            <a:r>
              <a:rPr lang="en-US"/>
              <a:t>The WF runtime can send information about workflow events, activity state changes, rule evaluations, and our own custom instrumentation data.</a:t>
            </a:r>
          </a:p>
          <a:p>
            <a:pPr defTabSz="914400"/>
            <a:endParaRPr lang="en-US"/>
          </a:p>
          <a:p>
            <a:pPr defTabSz="914400"/>
            <a:r>
              <a:rPr lang="en-US"/>
              <a:t>The tracking service decides what it will do with the data it receives.</a:t>
            </a:r>
          </a:p>
          <a:p>
            <a:pPr defTabSz="914400"/>
            <a:endParaRPr lang="en-US"/>
          </a:p>
          <a:p>
            <a:pPr defTabSz="914400"/>
            <a:r>
              <a:rPr lang="en-US"/>
              <a:t>The service could write tracking data to a log file, or save the data in a database. </a:t>
            </a:r>
            <a:r>
              <a:rPr lang="en-ZA"/>
              <a:t>Storage is, by default, to SQL but can be anywhere.</a:t>
            </a:r>
            <a:endParaRPr lang="en-US"/>
          </a:p>
          <a:p>
            <a:pPr defTabSz="914400"/>
            <a:endParaRPr lang="en-US"/>
          </a:p>
          <a:p>
            <a:pPr defTabSz="914400"/>
            <a:r>
              <a:rPr lang="en-US"/>
              <a:t>The tracking service can participate in transactions with the workflow runtime to ensure the information it records is consistent and durable.</a:t>
            </a:r>
          </a:p>
          <a:p>
            <a:pPr defTabSz="914400"/>
            <a:endParaRPr lang="en-US"/>
          </a:p>
          <a:p>
            <a:pPr defTabSz="914400">
              <a:lnSpc>
                <a:spcPct val="80000"/>
              </a:lnSpc>
              <a:spcBef>
                <a:spcPct val="20000"/>
              </a:spcBef>
              <a:buClr>
                <a:srgbClr val="C3D69B"/>
              </a:buClr>
              <a:buSzPct val="90000"/>
              <a:buFont typeface="Segoe UI" pitchFamily="34" charset="0"/>
              <a:buChar char="&gt;"/>
            </a:pPr>
            <a:r>
              <a:rPr lang="en-US"/>
              <a:t>Provides things like when the workflow begins execution, when it ends, when each activity within the workflow is entered and exited.</a:t>
            </a:r>
          </a:p>
          <a:p>
            <a:pPr defTabSz="914400"/>
            <a:endParaRPr lang="en-US"/>
          </a:p>
          <a:p>
            <a:pPr defTabSz="914400"/>
            <a:endParaRPr lang="en-ZA" sz="2000">
              <a:latin typeface="Segoe UI" pitchFamily="34" charset="0"/>
            </a:endParaRPr>
          </a:p>
          <a:p>
            <a:pPr defTabSz="914400" eaLnBrk="0" hangingPunct="0">
              <a:lnSpc>
                <a:spcPct val="90000"/>
              </a:lnSpc>
              <a:spcBef>
                <a:spcPct val="20000"/>
              </a:spcBef>
              <a:buClr>
                <a:srgbClr val="C3D69B"/>
              </a:buClr>
              <a:buSzPct val="90000"/>
              <a:buFont typeface="Segoe UI" pitchFamily="34" charset="0"/>
              <a:buNone/>
            </a:pPr>
            <a:endParaRPr lang="en-ZA" sz="2000">
              <a:latin typeface="Segoe UI" pitchFamily="34" charset="0"/>
            </a:endParaRPr>
          </a:p>
        </p:txBody>
      </p:sp>
      <p:pic>
        <p:nvPicPr>
          <p:cNvPr id="184323" name="Title 2"/>
          <p:cNvPicPr>
            <a:picLocks noChangeArrowheads="1"/>
          </p:cNvPicPr>
          <p:nvPr/>
        </p:nvPicPr>
        <p:blipFill>
          <a:blip r:embed="rId2"/>
          <a:srcRect/>
          <a:stretch>
            <a:fillRect/>
          </a:stretch>
        </p:blipFill>
        <p:spPr bwMode="auto">
          <a:xfrm>
            <a:off x="279400" y="188913"/>
            <a:ext cx="8864600" cy="69373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anim calcmode="lin" valueType="num">
                                      <p:cBhvr>
                                        <p:cTn id="8"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500"/>
                                        <p:tgtEl>
                                          <p:spTgt spid="2">
                                            <p:txEl>
                                              <p:pRg st="2" end="2"/>
                                            </p:txEl>
                                          </p:spTgt>
                                        </p:tgtEl>
                                      </p:cBhvr>
                                    </p:animEffect>
                                    <p:anim calcmode="lin" valueType="num">
                                      <p:cBhvr>
                                        <p:cTn id="1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500"/>
                                        <p:tgtEl>
                                          <p:spTgt spid="2">
                                            <p:txEl>
                                              <p:pRg st="4" end="4"/>
                                            </p:txEl>
                                          </p:spTgt>
                                        </p:tgtEl>
                                      </p:cBhvr>
                                    </p:animEffect>
                                    <p:anim calcmode="lin" valueType="num">
                                      <p:cBhvr>
                                        <p:cTn id="22"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anim calcmode="lin" valueType="num">
                                      <p:cBhvr>
                                        <p:cTn id="2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0"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animEffect transition="in" filter="fade">
                                      <p:cBhvr>
                                        <p:cTn id="35" dur="500"/>
                                        <p:tgtEl>
                                          <p:spTgt spid="2">
                                            <p:txEl>
                                              <p:pRg st="8" end="8"/>
                                            </p:txEl>
                                          </p:spTgt>
                                        </p:tgtEl>
                                      </p:cBhvr>
                                    </p:animEffect>
                                    <p:anim calcmode="lin" valueType="num">
                                      <p:cBhvr>
                                        <p:cTn id="36"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37"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10" end="10"/>
                                            </p:txEl>
                                          </p:spTgt>
                                        </p:tgtEl>
                                        <p:attrNameLst>
                                          <p:attrName>style.visibility</p:attrName>
                                        </p:attrNameLst>
                                      </p:cBhvr>
                                      <p:to>
                                        <p:strVal val="visible"/>
                                      </p:to>
                                    </p:set>
                                    <p:animEffect transition="in" filter="fade">
                                      <p:cBhvr>
                                        <p:cTn id="42" dur="500"/>
                                        <p:tgtEl>
                                          <p:spTgt spid="2">
                                            <p:txEl>
                                              <p:pRg st="10" end="10"/>
                                            </p:txEl>
                                          </p:spTgt>
                                        </p:tgtEl>
                                      </p:cBhvr>
                                    </p:animEffect>
                                    <p:anim calcmode="lin" valueType="num">
                                      <p:cBhvr>
                                        <p:cTn id="4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xEl>
                                              <p:pRg st="12" end="12"/>
                                            </p:txEl>
                                          </p:spTgt>
                                        </p:tgtEl>
                                        <p:attrNameLst>
                                          <p:attrName>style.visibility</p:attrName>
                                        </p:attrNameLst>
                                      </p:cBhvr>
                                      <p:to>
                                        <p:strVal val="visible"/>
                                      </p:to>
                                    </p:set>
                                    <p:animEffect transition="in" filter="fade">
                                      <p:cBhvr>
                                        <p:cTn id="49" dur="500"/>
                                        <p:tgtEl>
                                          <p:spTgt spid="2">
                                            <p:txEl>
                                              <p:pRg st="12" end="12"/>
                                            </p:txEl>
                                          </p:spTgt>
                                        </p:tgtEl>
                                      </p:cBhvr>
                                    </p:animEffect>
                                    <p:anim calcmode="lin" valueType="num">
                                      <p:cBhvr>
                                        <p:cTn id="50"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51" dur="5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Why Declarative?</a:t>
            </a:r>
            <a:endParaRPr sz="4400" spc="-100">
              <a:latin typeface="Segoe Light" pitchFamily="34" charset="0"/>
            </a:endParaRPr>
          </a:p>
        </p:txBody>
      </p:sp>
      <p:sp>
        <p:nvSpPr>
          <p:cNvPr id="3" name="Content Placeholder 2"/>
          <p:cNvSpPr>
            <a:spLocks noGrp="1"/>
          </p:cNvSpPr>
          <p:nvPr>
            <p:ph sz="half" idx="4294967295"/>
          </p:nvPr>
        </p:nvSpPr>
        <p:spPr>
          <a:xfrm>
            <a:off x="380506" y="1447800"/>
            <a:ext cx="4115312" cy="1969770"/>
          </a:xfrm>
        </p:spPr>
        <p:txBody>
          <a:bodyPr/>
          <a:lstStyle/>
          <a:p>
            <a:pPr marL="339976" indent="-339976" defTabSz="914363" eaLnBrk="1" fontAlgn="auto" hangingPunct="1">
              <a:spcAft>
                <a:spcPts val="0"/>
              </a:spcAft>
              <a:buClrTx/>
              <a:buFontTx/>
              <a:buBlip>
                <a:blip r:embed="rId2"/>
              </a:buBlip>
              <a:defRPr/>
            </a:pPr>
            <a:r>
              <a:rPr lang="en-US" dirty="0" smtClean="0">
                <a:latin typeface="Segoe Light" pitchFamily="34" charset="0"/>
              </a:rPr>
              <a:t>Focus on </a:t>
            </a:r>
            <a:r>
              <a:rPr lang="en-US" i="1" dirty="0" smtClean="0">
                <a:solidFill>
                  <a:srgbClr val="FFFF00"/>
                </a:solidFill>
                <a:latin typeface="Segoe Light" pitchFamily="34" charset="0"/>
              </a:rPr>
              <a:t>What</a:t>
            </a:r>
            <a:r>
              <a:rPr lang="en-US" dirty="0" smtClean="0">
                <a:latin typeface="Segoe Light" pitchFamily="34" charset="0"/>
              </a:rPr>
              <a:t> not </a:t>
            </a:r>
            <a:r>
              <a:rPr lang="en-US" i="1" dirty="0" smtClean="0">
                <a:solidFill>
                  <a:srgbClr val="FFFF00"/>
                </a:solidFill>
                <a:latin typeface="Segoe Light" pitchFamily="34" charset="0"/>
              </a:rPr>
              <a:t>How</a:t>
            </a:r>
          </a:p>
          <a:p>
            <a:pPr marL="339976" indent="-339976" defTabSz="914363" eaLnBrk="1" fontAlgn="auto" hangingPunct="1">
              <a:spcAft>
                <a:spcPts val="0"/>
              </a:spcAft>
              <a:buClrTx/>
              <a:buFontTx/>
              <a:buBlip>
                <a:blip r:embed="rId2"/>
              </a:buBlip>
              <a:defRPr/>
            </a:pPr>
            <a:r>
              <a:rPr lang="en-US" i="1" dirty="0" smtClean="0">
                <a:latin typeface="Segoe Light" pitchFamily="34" charset="0"/>
              </a:rPr>
              <a:t>How </a:t>
            </a:r>
            <a:r>
              <a:rPr lang="en-US" dirty="0" smtClean="0">
                <a:latin typeface="Segoe Light" pitchFamily="34" charset="0"/>
              </a:rPr>
              <a:t>do I allocate memory?</a:t>
            </a:r>
          </a:p>
          <a:p>
            <a:pPr marL="339976" indent="-339976" defTabSz="914363" eaLnBrk="1" fontAlgn="auto" hangingPunct="1">
              <a:spcAft>
                <a:spcPts val="0"/>
              </a:spcAft>
              <a:buClrTx/>
              <a:buFontTx/>
              <a:buBlip>
                <a:blip r:embed="rId2"/>
              </a:buBlip>
              <a:defRPr/>
            </a:pPr>
            <a:r>
              <a:rPr lang="en-US" i="1" dirty="0" smtClean="0">
                <a:latin typeface="Segoe Light" pitchFamily="34" charset="0"/>
              </a:rPr>
              <a:t>How </a:t>
            </a:r>
            <a:r>
              <a:rPr lang="en-US" dirty="0" smtClean="0">
                <a:latin typeface="Segoe Light" pitchFamily="34" charset="0"/>
              </a:rPr>
              <a:t>do I avoid race conditions?</a:t>
            </a:r>
            <a:endParaRPr lang="en-US" i="1" dirty="0">
              <a:latin typeface="Segoe Light" pitchFamily="34" charset="0"/>
            </a:endParaRPr>
          </a:p>
        </p:txBody>
      </p:sp>
      <p:pic>
        <p:nvPicPr>
          <p:cNvPr id="36867" name="Picture 2" descr="C:\Users\rojacobs\Pictures\DVD_ART36\Artwork_Imagery\Hardware Photos\OEM HW\Microprocessor Chips\quad core chip - Copy.png"/>
          <p:cNvPicPr>
            <a:picLocks noChangeAspect="1" noChangeArrowheads="1"/>
          </p:cNvPicPr>
          <p:nvPr/>
        </p:nvPicPr>
        <p:blipFill>
          <a:blip r:embed="rId3"/>
          <a:srcRect/>
          <a:stretch>
            <a:fillRect/>
          </a:stretch>
        </p:blipFill>
        <p:spPr bwMode="auto">
          <a:xfrm>
            <a:off x="4953000" y="1295400"/>
            <a:ext cx="3630613" cy="3081338"/>
          </a:xfrm>
          <a:prstGeom prst="rect">
            <a:avLst/>
          </a:prstGeom>
          <a:noFill/>
          <a:ln w="9525">
            <a:noFill/>
            <a:miter lim="800000"/>
            <a:headEnd/>
            <a:tailEnd/>
          </a:ln>
        </p:spPr>
      </p:pic>
      <p:sp>
        <p:nvSpPr>
          <p:cNvPr id="5" name="TextBox 4"/>
          <p:cNvSpPr txBox="1"/>
          <p:nvPr/>
        </p:nvSpPr>
        <p:spPr>
          <a:xfrm rot="415507">
            <a:off x="5839936" y="953105"/>
            <a:ext cx="2820574" cy="553998"/>
          </a:xfrm>
          <a:prstGeom prst="rect">
            <a:avLst/>
          </a:prstGeom>
        </p:spPr>
        <p:style>
          <a:lnRef idx="0">
            <a:schemeClr val="accent3"/>
          </a:lnRef>
          <a:fillRef idx="3">
            <a:schemeClr val="accent3"/>
          </a:fillRef>
          <a:effectRef idx="3">
            <a:schemeClr val="accent3"/>
          </a:effectRef>
          <a:fontRef idx="minor">
            <a:schemeClr val="lt1"/>
          </a:fontRef>
        </p:style>
        <p:txBody>
          <a:bodyPr tIns="91440" bIns="91440">
            <a:spAutoFit/>
          </a:bodyPr>
          <a:lstStyle/>
          <a:p>
            <a:pPr algn="ctr" defTabSz="914363" fontAlgn="auto">
              <a:spcBef>
                <a:spcPts val="0"/>
              </a:spcBef>
              <a:spcAft>
                <a:spcPts val="0"/>
              </a:spcAft>
              <a:defRPr/>
            </a:pPr>
            <a:r>
              <a:rPr lang="en-US" sz="2400" dirty="0">
                <a:gradFill>
                  <a:gsLst>
                    <a:gs pos="0">
                      <a:schemeClr val="tx1"/>
                    </a:gs>
                    <a:gs pos="86000">
                      <a:schemeClr val="tx1"/>
                    </a:gs>
                  </a:gsLst>
                  <a:lin ang="5400000" scaled="0"/>
                </a:gradFill>
              </a:rPr>
              <a:t> 80 cores in 2011?</a:t>
            </a: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p:cNvSpPr>
          <p:nvPr/>
        </p:nvSpPr>
        <p:spPr bwMode="auto">
          <a:xfrm>
            <a:off x="533400" y="153988"/>
            <a:ext cx="8229600" cy="679450"/>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Tracking Service</a:t>
            </a:r>
          </a:p>
        </p:txBody>
      </p:sp>
      <p:sp>
        <p:nvSpPr>
          <p:cNvPr id="83970" name="Content Placeholder 2"/>
          <p:cNvSpPr>
            <a:spLocks/>
          </p:cNvSpPr>
          <p:nvPr/>
        </p:nvSpPr>
        <p:spPr bwMode="auto">
          <a:xfrm>
            <a:off x="533400" y="1042988"/>
            <a:ext cx="8229600" cy="1368425"/>
          </a:xfrm>
          <a:prstGeom prst="rect">
            <a:avLst/>
          </a:prstGeom>
          <a:noFill/>
          <a:ln w="9525">
            <a:noFill/>
            <a:miter lim="800000"/>
            <a:headEnd/>
            <a:tailEnd/>
          </a:ln>
        </p:spPr>
        <p:txBody>
          <a:bodyPr/>
          <a:lstStyle/>
          <a:p>
            <a:pPr marL="273050" indent="-273050" defTabSz="914400">
              <a:lnSpc>
                <a:spcPct val="80000"/>
              </a:lnSpc>
              <a:spcBef>
                <a:spcPct val="20000"/>
              </a:spcBef>
              <a:buClr>
                <a:srgbClr val="C3D69B"/>
              </a:buClr>
              <a:buSzPct val="90000"/>
              <a:buFont typeface="Segoe UI" pitchFamily="34" charset="0"/>
              <a:buChar char="&gt;"/>
            </a:pPr>
            <a:endParaRPr lang="en-US" sz="2000">
              <a:latin typeface="Segoe UI" pitchFamily="34" charset="0"/>
            </a:endParaRPr>
          </a:p>
        </p:txBody>
      </p:sp>
      <p:pic>
        <p:nvPicPr>
          <p:cNvPr id="83972" name="Content Placeholder 3" descr="Tracking Service Diagram.JPG"/>
          <p:cNvPicPr>
            <a:picLocks noChangeAspect="1"/>
          </p:cNvPicPr>
          <p:nvPr/>
        </p:nvPicPr>
        <p:blipFill>
          <a:blip r:embed="rId2"/>
          <a:srcRect/>
          <a:stretch>
            <a:fillRect/>
          </a:stretch>
        </p:blipFill>
        <p:spPr bwMode="auto">
          <a:xfrm>
            <a:off x="1390650" y="966788"/>
            <a:ext cx="5297488" cy="3506787"/>
          </a:xfrm>
          <a:prstGeom prst="rect">
            <a:avLst/>
          </a:prstGeom>
          <a:noFill/>
          <a:ln w="9525">
            <a:noFill/>
            <a:miter lim="800000"/>
            <a:headEnd/>
            <a:tailEnd/>
          </a:ln>
        </p:spPr>
      </p:pic>
      <p:sp>
        <p:nvSpPr>
          <p:cNvPr id="83973" name="Title 1"/>
          <p:cNvSpPr>
            <a:spLocks/>
          </p:cNvSpPr>
          <p:nvPr/>
        </p:nvSpPr>
        <p:spPr bwMode="auto">
          <a:xfrm>
            <a:off x="446088" y="4670425"/>
            <a:ext cx="8229600" cy="1462088"/>
          </a:xfrm>
          <a:prstGeom prst="rect">
            <a:avLst/>
          </a:prstGeom>
          <a:noFill/>
          <a:ln w="9525">
            <a:noFill/>
            <a:miter lim="800000"/>
            <a:headEnd/>
            <a:tailEnd/>
          </a:ln>
        </p:spPr>
        <p:txBody>
          <a:bodyPr lIns="0" rIns="0" bIns="0" anchor="b"/>
          <a:lstStyle/>
          <a:p>
            <a:r>
              <a:rPr lang="en-US"/>
              <a:t>The runtime sends three types of events to the tracking service.</a:t>
            </a:r>
          </a:p>
          <a:p>
            <a:pPr marL="742950" lvl="1" indent="-285750"/>
            <a:endParaRPr lang="en-US"/>
          </a:p>
          <a:p>
            <a:pPr marL="742950" lvl="1" indent="-285750"/>
            <a:r>
              <a:rPr lang="en-US"/>
              <a:t>Workflow events</a:t>
            </a:r>
          </a:p>
          <a:p>
            <a:pPr marL="742950" lvl="1" indent="-285750"/>
            <a:r>
              <a:rPr lang="en-US"/>
              <a:t>Activity events</a:t>
            </a:r>
          </a:p>
          <a:p>
            <a:pPr marL="742950" lvl="1" indent="-285750"/>
            <a:r>
              <a:rPr lang="en-US"/>
              <a:t>User events</a:t>
            </a:r>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p:cNvSpPr>
          <p:nvPr/>
        </p:nvSpPr>
        <p:spPr bwMode="auto">
          <a:xfrm>
            <a:off x="512763" y="352425"/>
            <a:ext cx="8229600" cy="569913"/>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Tracking Service </a:t>
            </a:r>
          </a:p>
        </p:txBody>
      </p:sp>
      <p:sp>
        <p:nvSpPr>
          <p:cNvPr id="87042" name="Content Placeholder 2"/>
          <p:cNvSpPr>
            <a:spLocks/>
          </p:cNvSpPr>
          <p:nvPr/>
        </p:nvSpPr>
        <p:spPr bwMode="auto">
          <a:xfrm>
            <a:off x="523875" y="1041400"/>
            <a:ext cx="8229600" cy="4618038"/>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Workflow Events</a:t>
            </a:r>
          </a:p>
          <a:p>
            <a:pPr marL="639763" lvl="1"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Workflow events describe the life cycle of the workflow instance.</a:t>
            </a:r>
          </a:p>
          <a:p>
            <a:pPr marL="914400" lvl="2" indent="-246063" defTabSz="914400">
              <a:lnSpc>
                <a:spcPct val="90000"/>
              </a:lnSpc>
              <a:spcBef>
                <a:spcPct val="20000"/>
              </a:spcBef>
              <a:buClr>
                <a:srgbClr val="C3D69B"/>
              </a:buClr>
              <a:buSzPct val="90000"/>
              <a:buFont typeface="Segoe UI" pitchFamily="34" charset="0"/>
              <a:buChar char="&gt;"/>
            </a:pPr>
            <a:r>
              <a:rPr lang="en-US" sz="2000" b="1">
                <a:latin typeface="Segoe UI" pitchFamily="34" charset="0"/>
              </a:rPr>
              <a:t>Created</a:t>
            </a:r>
            <a:r>
              <a:rPr lang="en-US" sz="2000">
                <a:latin typeface="Segoe UI" pitchFamily="34" charset="0"/>
              </a:rPr>
              <a:t>, </a:t>
            </a:r>
            <a:r>
              <a:rPr lang="en-US" sz="2000" b="1">
                <a:latin typeface="Segoe UI" pitchFamily="34" charset="0"/>
              </a:rPr>
              <a:t>Completed</a:t>
            </a:r>
            <a:r>
              <a:rPr lang="en-US" sz="2000">
                <a:latin typeface="Segoe UI" pitchFamily="34" charset="0"/>
              </a:rPr>
              <a:t>, </a:t>
            </a:r>
            <a:r>
              <a:rPr lang="en-US" sz="2000" b="1">
                <a:latin typeface="Segoe UI" pitchFamily="34" charset="0"/>
              </a:rPr>
              <a:t>Idle</a:t>
            </a:r>
            <a:r>
              <a:rPr lang="en-US" sz="2000">
                <a:latin typeface="Segoe UI" pitchFamily="34" charset="0"/>
              </a:rPr>
              <a:t>, </a:t>
            </a:r>
            <a:r>
              <a:rPr lang="en-US" sz="2000" b="1">
                <a:latin typeface="Segoe UI" pitchFamily="34" charset="0"/>
              </a:rPr>
              <a:t>Suspended</a:t>
            </a:r>
            <a:r>
              <a:rPr lang="en-US" sz="2000">
                <a:latin typeface="Segoe UI" pitchFamily="34" charset="0"/>
              </a:rPr>
              <a:t>, </a:t>
            </a:r>
            <a:r>
              <a:rPr lang="en-US" sz="2000" b="1">
                <a:latin typeface="Segoe UI" pitchFamily="34" charset="0"/>
              </a:rPr>
              <a:t>Resumed</a:t>
            </a:r>
            <a:r>
              <a:rPr lang="en-US" sz="2000">
                <a:latin typeface="Segoe UI" pitchFamily="34" charset="0"/>
              </a:rPr>
              <a:t>, </a:t>
            </a:r>
            <a:r>
              <a:rPr lang="en-US" sz="2000" b="1">
                <a:latin typeface="Segoe UI" pitchFamily="34" charset="0"/>
              </a:rPr>
              <a:t>Persisted</a:t>
            </a:r>
            <a:r>
              <a:rPr lang="en-US" sz="2000">
                <a:latin typeface="Segoe UI" pitchFamily="34" charset="0"/>
              </a:rPr>
              <a:t>, </a:t>
            </a:r>
            <a:r>
              <a:rPr lang="en-US" sz="2000" b="1">
                <a:latin typeface="Segoe UI" pitchFamily="34" charset="0"/>
              </a:rPr>
              <a:t>Unloaded</a:t>
            </a:r>
            <a:r>
              <a:rPr lang="en-US" sz="2000">
                <a:latin typeface="Segoe UI" pitchFamily="34" charset="0"/>
              </a:rPr>
              <a:t>, </a:t>
            </a:r>
            <a:r>
              <a:rPr lang="en-US" sz="2000" b="1">
                <a:latin typeface="Segoe UI" pitchFamily="34" charset="0"/>
              </a:rPr>
              <a:t>Loaded</a:t>
            </a:r>
            <a:r>
              <a:rPr lang="en-US" sz="2000">
                <a:latin typeface="Segoe UI" pitchFamily="34" charset="0"/>
              </a:rPr>
              <a:t>, </a:t>
            </a:r>
            <a:r>
              <a:rPr lang="en-US" sz="2000" b="1">
                <a:latin typeface="Segoe UI" pitchFamily="34" charset="0"/>
              </a:rPr>
              <a:t>Exception</a:t>
            </a:r>
            <a:r>
              <a:rPr lang="en-US" sz="2000">
                <a:latin typeface="Segoe UI" pitchFamily="34" charset="0"/>
              </a:rPr>
              <a:t>, </a:t>
            </a:r>
            <a:r>
              <a:rPr lang="en-US" sz="2000" b="1">
                <a:latin typeface="Segoe UI" pitchFamily="34" charset="0"/>
              </a:rPr>
              <a:t>Terminated</a:t>
            </a:r>
            <a:r>
              <a:rPr lang="en-US" sz="2000">
                <a:latin typeface="Segoe UI" pitchFamily="34" charset="0"/>
              </a:rPr>
              <a:t>, </a:t>
            </a:r>
            <a:r>
              <a:rPr lang="en-US" sz="2000" b="1">
                <a:latin typeface="Segoe UI" pitchFamily="34" charset="0"/>
              </a:rPr>
              <a:t>Aborted</a:t>
            </a:r>
            <a:r>
              <a:rPr lang="en-US" sz="2000">
                <a:latin typeface="Segoe UI" pitchFamily="34" charset="0"/>
              </a:rPr>
              <a:t>, </a:t>
            </a:r>
            <a:r>
              <a:rPr lang="en-US" sz="2000" b="1">
                <a:latin typeface="Segoe UI" pitchFamily="34" charset="0"/>
              </a:rPr>
              <a:t>Changed</a:t>
            </a:r>
            <a:r>
              <a:rPr lang="en-US" sz="2000">
                <a:latin typeface="Segoe UI" pitchFamily="34" charset="0"/>
              </a:rPr>
              <a:t>, and </a:t>
            </a:r>
            <a:r>
              <a:rPr lang="en-US" sz="2000" b="1">
                <a:latin typeface="Segoe UI" pitchFamily="34" charset="0"/>
              </a:rPr>
              <a:t>Started.</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Activity Events</a:t>
            </a:r>
          </a:p>
          <a:p>
            <a:pPr marL="639763" lvl="1"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Activity events describe the life cycle of an individual activity instance.</a:t>
            </a:r>
          </a:p>
          <a:p>
            <a:pPr marL="914400" lvl="2"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Activity-execution status events include </a:t>
            </a:r>
            <a:r>
              <a:rPr lang="en-US" sz="2000" b="1">
                <a:latin typeface="Segoe UI" pitchFamily="34" charset="0"/>
              </a:rPr>
              <a:t>Executing</a:t>
            </a:r>
            <a:r>
              <a:rPr lang="en-US" sz="2000">
                <a:latin typeface="Segoe UI" pitchFamily="34" charset="0"/>
              </a:rPr>
              <a:t>, </a:t>
            </a:r>
            <a:r>
              <a:rPr lang="en-US" sz="2000" b="1">
                <a:latin typeface="Segoe UI" pitchFamily="34" charset="0"/>
              </a:rPr>
              <a:t>Closed</a:t>
            </a:r>
            <a:r>
              <a:rPr lang="en-US" sz="2000">
                <a:latin typeface="Segoe UI" pitchFamily="34" charset="0"/>
              </a:rPr>
              <a:t>, </a:t>
            </a:r>
            <a:r>
              <a:rPr lang="en-US" sz="2000" b="1">
                <a:latin typeface="Segoe UI" pitchFamily="34" charset="0"/>
              </a:rPr>
              <a:t>Compensating</a:t>
            </a:r>
            <a:r>
              <a:rPr lang="en-US" sz="2000">
                <a:latin typeface="Segoe UI" pitchFamily="34" charset="0"/>
              </a:rPr>
              <a:t>, </a:t>
            </a:r>
            <a:r>
              <a:rPr lang="en-US" sz="2000" b="1">
                <a:latin typeface="Segoe UI" pitchFamily="34" charset="0"/>
              </a:rPr>
              <a:t>Faulting</a:t>
            </a:r>
            <a:r>
              <a:rPr lang="en-US" sz="2000">
                <a:latin typeface="Segoe UI" pitchFamily="34" charset="0"/>
              </a:rPr>
              <a:t>, and </a:t>
            </a:r>
            <a:r>
              <a:rPr lang="en-US" sz="2000" b="1">
                <a:latin typeface="Segoe UI" pitchFamily="34" charset="0"/>
              </a:rPr>
              <a:t>Canceling.</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User Tracking Events</a:t>
            </a:r>
          </a:p>
          <a:p>
            <a:pPr marL="639763" lvl="1" indent="-246063" defTabSz="914400">
              <a:lnSpc>
                <a:spcPct val="90000"/>
              </a:lnSpc>
              <a:spcBef>
                <a:spcPct val="20000"/>
              </a:spcBef>
              <a:buClr>
                <a:srgbClr val="C3D69B"/>
              </a:buClr>
              <a:buSzPct val="90000"/>
              <a:buFont typeface="Segoe UI" pitchFamily="34" charset="0"/>
              <a:buChar char="&gt;"/>
            </a:pPr>
            <a:r>
              <a:rPr lang="en-US" sz="2000">
                <a:latin typeface="Segoe UI" pitchFamily="34" charset="0"/>
              </a:rPr>
              <a:t>When creating the business logic for an activity, the activity author might want to track some business- or workflow-specific data. This can be achieved by calling any of the overloaded </a:t>
            </a:r>
            <a:r>
              <a:rPr lang="en-US" sz="2000" b="1">
                <a:latin typeface="Segoe UI" pitchFamily="34" charset="0"/>
              </a:rPr>
              <a:t>Activity.TrackData</a:t>
            </a:r>
            <a:r>
              <a:rPr lang="en-US" sz="2000">
                <a:latin typeface="Segoe UI" pitchFamily="34" charset="0"/>
              </a:rPr>
              <a:t> methods. The data tracked in this manner is sent to the tracking service as a User Tracking Event</a:t>
            </a:r>
          </a:p>
          <a:p>
            <a:pPr marL="914400" lvl="2" indent="-246063"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p:cNvSpPr>
          <p:nvPr/>
        </p:nvSpPr>
        <p:spPr bwMode="auto">
          <a:xfrm>
            <a:off x="555625" y="287338"/>
            <a:ext cx="8229600" cy="657225"/>
          </a:xfrm>
          <a:prstGeom prst="rect">
            <a:avLst/>
          </a:prstGeom>
          <a:noFill/>
          <a:ln w="9525">
            <a:noFill/>
            <a:miter lim="800000"/>
            <a:headEnd/>
            <a:tailEnd/>
          </a:ln>
        </p:spPr>
        <p:txBody>
          <a:bodyPr lIns="0" rIns="0" bIns="0" anchor="b"/>
          <a:lstStyle/>
          <a:p>
            <a:pPr>
              <a:lnSpc>
                <a:spcPct val="90000"/>
              </a:lnSpc>
            </a:pPr>
            <a:r>
              <a:rPr lang="en-US" sz="4000">
                <a:latin typeface="Segoe UI" pitchFamily="34" charset="0"/>
                <a:cs typeface="Arial" charset="0"/>
              </a:rPr>
              <a:t>Tracking Service </a:t>
            </a:r>
          </a:p>
        </p:txBody>
      </p:sp>
      <p:sp>
        <p:nvSpPr>
          <p:cNvPr id="88066" name="Content Placeholder 2"/>
          <p:cNvSpPr>
            <a:spLocks/>
          </p:cNvSpPr>
          <p:nvPr/>
        </p:nvSpPr>
        <p:spPr bwMode="auto">
          <a:xfrm>
            <a:off x="555625" y="1031875"/>
            <a:ext cx="8229600" cy="4389438"/>
          </a:xfrm>
          <a:prstGeom prst="rect">
            <a:avLst/>
          </a:prstGeom>
          <a:noFill/>
          <a:ln w="9525">
            <a:noFill/>
            <a:miter lim="800000"/>
            <a:headEnd/>
            <a:tailEnd/>
          </a:ln>
        </p:spPr>
        <p:txBody>
          <a:bodyPr/>
          <a:lstStyle/>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Tracking information sounds like a useful feature for system administrators who want to analyze resource usage, but there are also tremendous business scenarios for tracking information, like record tracking number of open/closed invoices etc.</a:t>
            </a:r>
          </a:p>
          <a:p>
            <a:pPr marL="273050" indent="-273050"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Default tracking service provided by WF is “SQLTrackingService”. </a:t>
            </a:r>
          </a:p>
          <a:p>
            <a:pPr marL="273050" indent="-273050" defTabSz="914400">
              <a:lnSpc>
                <a:spcPct val="90000"/>
              </a:lnSpc>
              <a:spcBef>
                <a:spcPct val="20000"/>
              </a:spcBef>
              <a:buClr>
                <a:srgbClr val="C3D69B"/>
              </a:buClr>
              <a:buSzPct val="90000"/>
              <a:buFont typeface="Segoe UI" pitchFamily="34" charset="0"/>
              <a:buChar char="&gt;"/>
            </a:pPr>
            <a:r>
              <a:rPr lang="en-US" sz="2000">
                <a:latin typeface="Segoe UI" pitchFamily="34" charset="0"/>
              </a:rPr>
              <a:t>It requires a SQL database.</a:t>
            </a:r>
          </a:p>
          <a:p>
            <a:pPr marL="273050" indent="-273050" defTabSz="914400">
              <a:lnSpc>
                <a:spcPct val="90000"/>
              </a:lnSpc>
              <a:spcBef>
                <a:spcPct val="20000"/>
              </a:spcBef>
              <a:buClr>
                <a:srgbClr val="C3D69B"/>
              </a:buClr>
              <a:buSzPct val="90000"/>
              <a:buFont typeface="Segoe UI" pitchFamily="34" charset="0"/>
              <a:buChar char="&gt;"/>
            </a:pPr>
            <a:endParaRPr lang="en-US" sz="2000">
              <a:latin typeface="Segoe UI" pitchFamily="34" charset="0"/>
            </a:endParaRPr>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7"/>
          <p:cNvPicPr>
            <a:picLocks noChangeAspect="1" noChangeArrowheads="1"/>
          </p:cNvPicPr>
          <p:nvPr/>
        </p:nvPicPr>
        <p:blipFill>
          <a:blip r:embed="rId2"/>
          <a:srcRect/>
          <a:stretch>
            <a:fillRect/>
          </a:stretch>
        </p:blipFill>
        <p:spPr bwMode="auto">
          <a:xfrm>
            <a:off x="1314450" y="188913"/>
            <a:ext cx="6516688" cy="5754687"/>
          </a:xfrm>
          <a:prstGeom prst="rect">
            <a:avLst/>
          </a:prstGeom>
          <a:noFill/>
          <a:ln w="9525">
            <a:noFill/>
            <a:miter lim="800000"/>
            <a:headEnd/>
            <a:tailEnd/>
          </a:ln>
        </p:spPr>
      </p:pic>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4"/>
          <p:cNvPicPr>
            <a:picLocks noChangeAspect="1" noChangeArrowheads="1"/>
          </p:cNvPicPr>
          <p:nvPr/>
        </p:nvPicPr>
        <p:blipFill>
          <a:blip r:embed="rId2"/>
          <a:srcRect/>
          <a:stretch>
            <a:fillRect/>
          </a:stretch>
        </p:blipFill>
        <p:spPr bwMode="auto">
          <a:xfrm>
            <a:off x="3252788" y="149225"/>
            <a:ext cx="2638425" cy="6708775"/>
          </a:xfrm>
          <a:prstGeom prst="rect">
            <a:avLst/>
          </a:prstGeom>
          <a:noFill/>
          <a:ln w="9525">
            <a:noFill/>
            <a:miter lim="800000"/>
            <a:headEnd/>
            <a:tailEnd/>
          </a:ln>
        </p:spPr>
      </p:pic>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6" name="Picture 4"/>
          <p:cNvPicPr>
            <a:picLocks noChangeAspect="1" noChangeArrowheads="1"/>
          </p:cNvPicPr>
          <p:nvPr/>
        </p:nvPicPr>
        <p:blipFill>
          <a:blip r:embed="rId2"/>
          <a:srcRect/>
          <a:stretch>
            <a:fillRect/>
          </a:stretch>
        </p:blipFill>
        <p:spPr bwMode="auto">
          <a:xfrm>
            <a:off x="914400" y="9525"/>
            <a:ext cx="7315200" cy="6838950"/>
          </a:xfrm>
          <a:prstGeom prst="rect">
            <a:avLst/>
          </a:prstGeom>
          <a:noFill/>
          <a:ln w="9525">
            <a:noFill/>
            <a:miter lim="800000"/>
            <a:headEnd/>
            <a:tailEnd/>
          </a:ln>
        </p:spPr>
      </p:pic>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0" name="Picture 5"/>
          <p:cNvPicPr>
            <a:picLocks noChangeAspect="1" noChangeArrowheads="1"/>
          </p:cNvPicPr>
          <p:nvPr/>
        </p:nvPicPr>
        <p:blipFill>
          <a:blip r:embed="rId2"/>
          <a:srcRect/>
          <a:stretch>
            <a:fillRect/>
          </a:stretch>
        </p:blipFill>
        <p:spPr bwMode="auto">
          <a:xfrm>
            <a:off x="649288" y="3181350"/>
            <a:ext cx="7516812" cy="3095625"/>
          </a:xfrm>
          <a:prstGeom prst="rect">
            <a:avLst/>
          </a:prstGeom>
          <a:noFill/>
          <a:ln w="9525">
            <a:noFill/>
            <a:miter lim="800000"/>
            <a:headEnd/>
            <a:tailEnd/>
          </a:ln>
        </p:spPr>
      </p:pic>
      <p:pic>
        <p:nvPicPr>
          <p:cNvPr id="155651" name="Picture 6"/>
          <p:cNvPicPr>
            <a:picLocks noChangeAspect="1" noChangeArrowheads="1"/>
          </p:cNvPicPr>
          <p:nvPr/>
        </p:nvPicPr>
        <p:blipFill>
          <a:blip r:embed="rId3"/>
          <a:srcRect/>
          <a:stretch>
            <a:fillRect/>
          </a:stretch>
        </p:blipFill>
        <p:spPr bwMode="auto">
          <a:xfrm>
            <a:off x="2236788" y="290513"/>
            <a:ext cx="3876675" cy="2619375"/>
          </a:xfrm>
          <a:prstGeom prst="rect">
            <a:avLst/>
          </a:prstGeom>
          <a:noFill/>
          <a:ln w="9525">
            <a:noFill/>
            <a:miter lim="800000"/>
            <a:headEnd/>
            <a:tailEnd/>
          </a:ln>
        </p:spPr>
      </p:pic>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2"/>
          <p:cNvPicPr>
            <a:picLocks noChangeAspect="1" noChangeArrowheads="1"/>
          </p:cNvPicPr>
          <p:nvPr/>
        </p:nvPicPr>
        <p:blipFill>
          <a:blip r:embed="rId2"/>
          <a:srcRect/>
          <a:stretch>
            <a:fillRect/>
          </a:stretch>
        </p:blipFill>
        <p:spPr bwMode="auto">
          <a:xfrm>
            <a:off x="777875" y="257175"/>
            <a:ext cx="7542213" cy="3048000"/>
          </a:xfrm>
          <a:prstGeom prst="rect">
            <a:avLst/>
          </a:prstGeom>
          <a:noFill/>
        </p:spPr>
      </p:pic>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23850"/>
            <a:ext cx="8382000" cy="553998"/>
          </a:xfrm>
        </p:spPr>
        <p:txBody>
          <a:bodyPr/>
          <a:lstStyle/>
          <a:p>
            <a:pPr defTabSz="914363" eaLnBrk="1" fontAlgn="auto" hangingPunct="1">
              <a:spcAft>
                <a:spcPts val="0"/>
              </a:spcAft>
              <a:defRPr/>
            </a:pPr>
            <a:r>
              <a:rPr/>
              <a:t>Conclusions</a:t>
            </a:r>
          </a:p>
        </p:txBody>
      </p:sp>
      <p:sp>
        <p:nvSpPr>
          <p:cNvPr id="3" name="Content Placeholder 2"/>
          <p:cNvSpPr>
            <a:spLocks noGrp="1"/>
          </p:cNvSpPr>
          <p:nvPr>
            <p:ph idx="4294967295"/>
          </p:nvPr>
        </p:nvSpPr>
        <p:spPr>
          <a:xfrm>
            <a:off x="381000" y="1447799"/>
            <a:ext cx="8382000" cy="4512004"/>
          </a:xfrm>
        </p:spPr>
        <p:txBody>
          <a:bodyPr/>
          <a:lstStyle/>
          <a:p>
            <a:pPr defTabSz="914363" eaLnBrk="1" fontAlgn="auto" hangingPunct="1">
              <a:spcAft>
                <a:spcPts val="0"/>
              </a:spcAft>
              <a:defRPr/>
            </a:pPr>
            <a:r>
              <a:rPr lang="en-US" sz="2800" dirty="0" smtClean="0"/>
              <a:t>WF is a way of building programs</a:t>
            </a:r>
          </a:p>
          <a:p>
            <a:pPr lvl="1" defTabSz="914363" eaLnBrk="1" fontAlgn="auto" hangingPunct="1">
              <a:spcAft>
                <a:spcPts val="0"/>
              </a:spcAft>
              <a:defRPr/>
            </a:pPr>
            <a:r>
              <a:rPr lang="en-US" sz="2400" dirty="0" smtClean="0"/>
              <a:t>Use the right control flow &amp; vocabulary</a:t>
            </a:r>
            <a:br>
              <a:rPr lang="en-US" sz="2400" dirty="0" smtClean="0"/>
            </a:br>
            <a:r>
              <a:rPr lang="en-US" sz="2400" dirty="0" smtClean="0"/>
              <a:t>for your situation</a:t>
            </a:r>
          </a:p>
          <a:p>
            <a:pPr lvl="1" defTabSz="914363" eaLnBrk="1" fontAlgn="auto" hangingPunct="1">
              <a:spcAft>
                <a:spcPts val="0"/>
              </a:spcAft>
              <a:defRPr/>
            </a:pPr>
            <a:r>
              <a:rPr lang="en-US" sz="2400" dirty="0" smtClean="0"/>
              <a:t>Achieve true concurrency where desired</a:t>
            </a:r>
          </a:p>
          <a:p>
            <a:pPr lvl="1" defTabSz="914363" eaLnBrk="1" fontAlgn="auto" hangingPunct="1">
              <a:spcAft>
                <a:spcPts val="0"/>
              </a:spcAft>
              <a:defRPr/>
            </a:pPr>
            <a:r>
              <a:rPr lang="en-US" sz="2400" dirty="0" smtClean="0"/>
              <a:t>Model arbitrary wait points using bookmarks </a:t>
            </a:r>
          </a:p>
          <a:p>
            <a:pPr lvl="1" defTabSz="914363" eaLnBrk="1" fontAlgn="auto" hangingPunct="1">
              <a:spcAft>
                <a:spcPts val="0"/>
              </a:spcAft>
              <a:defRPr/>
            </a:pPr>
            <a:r>
              <a:rPr lang="en-US" sz="2400" dirty="0" smtClean="0"/>
              <a:t>Utilize persistence as needed</a:t>
            </a:r>
          </a:p>
          <a:p>
            <a:pPr defTabSz="914363" eaLnBrk="1" fontAlgn="auto" hangingPunct="1">
              <a:spcAft>
                <a:spcPts val="0"/>
              </a:spcAft>
              <a:defRPr/>
            </a:pPr>
            <a:r>
              <a:rPr lang="en-US" sz="2800" dirty="0" smtClean="0"/>
              <a:t>Highly flexible &amp; extensible</a:t>
            </a:r>
          </a:p>
          <a:p>
            <a:pPr lvl="1" defTabSz="914363" eaLnBrk="1" fontAlgn="auto" hangingPunct="1">
              <a:spcAft>
                <a:spcPts val="0"/>
              </a:spcAft>
              <a:defRPr/>
            </a:pPr>
            <a:r>
              <a:rPr lang="en-US" sz="2400" dirty="0" smtClean="0"/>
              <a:t>Authoring formats</a:t>
            </a:r>
          </a:p>
          <a:p>
            <a:pPr lvl="1" defTabSz="914363" eaLnBrk="1" fontAlgn="auto" hangingPunct="1">
              <a:spcAft>
                <a:spcPts val="0"/>
              </a:spcAft>
              <a:defRPr/>
            </a:pPr>
            <a:r>
              <a:rPr lang="en-US" sz="2400" dirty="0" smtClean="0"/>
              <a:t>Custom activities, control flow</a:t>
            </a:r>
          </a:p>
          <a:p>
            <a:pPr lvl="1" defTabSz="914363" eaLnBrk="1" fontAlgn="auto" hangingPunct="1">
              <a:spcAft>
                <a:spcPts val="0"/>
              </a:spcAft>
              <a:defRPr/>
            </a:pPr>
            <a:r>
              <a:rPr lang="en-US" sz="2400" dirty="0" smtClean="0"/>
              <a:t>Thread management, persistence, hosting</a:t>
            </a:r>
          </a:p>
          <a:p>
            <a:pPr defTabSz="914363" eaLnBrk="1" fontAlgn="auto" hangingPunct="1">
              <a:spcAft>
                <a:spcPts val="0"/>
              </a:spcAft>
              <a:defRPr/>
            </a:pPr>
            <a:endParaRPr lang="en-US" sz="2800" dirty="0" smtClean="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4" descr="C:\Users\rojacobs\Pictures\DVD_ART36\Artwork_Imagery\Shapes\fans - gradients\purple-swoosh.png"/>
          <p:cNvPicPr>
            <a:picLocks noChangeAspect="1" noChangeArrowheads="1"/>
          </p:cNvPicPr>
          <p:nvPr/>
        </p:nvPicPr>
        <p:blipFill>
          <a:blip r:embed="rId2"/>
          <a:srcRect/>
          <a:stretch>
            <a:fillRect/>
          </a:stretch>
        </p:blipFill>
        <p:spPr bwMode="auto">
          <a:xfrm>
            <a:off x="4267200" y="457200"/>
            <a:ext cx="4676775" cy="5857875"/>
          </a:xfrm>
          <a:prstGeom prst="rect">
            <a:avLst/>
          </a:prstGeom>
          <a:noFill/>
          <a:ln w="9525">
            <a:noFill/>
            <a:miter lim="800000"/>
            <a:headEnd/>
            <a:tailEnd/>
          </a:ln>
        </p:spPr>
      </p:pic>
      <p:sp>
        <p:nvSpPr>
          <p:cNvPr id="2" name="Title 1"/>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Why Agile?</a:t>
            </a:r>
            <a:endParaRPr sz="4400" spc="-100">
              <a:latin typeface="Segoe Light" pitchFamily="34" charset="0"/>
            </a:endParaRPr>
          </a:p>
        </p:txBody>
      </p:sp>
      <p:sp>
        <p:nvSpPr>
          <p:cNvPr id="3" name="Content Placeholder 2"/>
          <p:cNvSpPr>
            <a:spLocks noGrp="1"/>
          </p:cNvSpPr>
          <p:nvPr>
            <p:ph sz="half" idx="4294967295"/>
          </p:nvPr>
        </p:nvSpPr>
        <p:spPr>
          <a:xfrm>
            <a:off x="380507" y="1447800"/>
            <a:ext cx="4116018" cy="3650230"/>
          </a:xfrm>
        </p:spPr>
        <p:txBody>
          <a:bodyPr/>
          <a:lstStyle/>
          <a:p>
            <a:pPr marL="339976" indent="-339976" defTabSz="914363" eaLnBrk="1" fontAlgn="auto" hangingPunct="1">
              <a:spcAft>
                <a:spcPts val="0"/>
              </a:spcAft>
              <a:buClrTx/>
              <a:buFontTx/>
              <a:buBlip>
                <a:blip r:embed="rId3"/>
              </a:buBlip>
              <a:defRPr/>
            </a:pPr>
            <a:r>
              <a:rPr lang="en-US" sz="2800" dirty="0" smtClean="0">
                <a:latin typeface="Segoe Light" pitchFamily="34" charset="0"/>
              </a:rPr>
              <a:t>Work should happen </a:t>
            </a:r>
            <a:r>
              <a:rPr lang="en-US" sz="2800" i="1" dirty="0" smtClean="0">
                <a:solidFill>
                  <a:srgbClr val="FFFF00"/>
                </a:solidFill>
                <a:latin typeface="Segoe Light" pitchFamily="34" charset="0"/>
              </a:rPr>
              <a:t>when</a:t>
            </a:r>
            <a:r>
              <a:rPr lang="en-US" sz="2800" dirty="0" smtClean="0">
                <a:latin typeface="Segoe Light" pitchFamily="34" charset="0"/>
              </a:rPr>
              <a:t> data is ready </a:t>
            </a:r>
            <a:r>
              <a:rPr lang="en-US" sz="2800" i="1" dirty="0" smtClean="0">
                <a:solidFill>
                  <a:srgbClr val="FFFF00"/>
                </a:solidFill>
                <a:latin typeface="Segoe Light" pitchFamily="34" charset="0"/>
              </a:rPr>
              <a:t>where</a:t>
            </a:r>
            <a:r>
              <a:rPr lang="en-US" sz="2800" dirty="0" smtClean="0">
                <a:latin typeface="Segoe Light" pitchFamily="34" charset="0"/>
              </a:rPr>
              <a:t> resources are available</a:t>
            </a:r>
          </a:p>
          <a:p>
            <a:pPr marL="339976" indent="-339976" defTabSz="914363" eaLnBrk="1" fontAlgn="auto" hangingPunct="1">
              <a:spcAft>
                <a:spcPts val="0"/>
              </a:spcAft>
              <a:buClrTx/>
              <a:buFontTx/>
              <a:buBlip>
                <a:blip r:embed="rId3"/>
              </a:buBlip>
              <a:defRPr/>
            </a:pPr>
            <a:r>
              <a:rPr lang="en-US" sz="2800" dirty="0" smtClean="0">
                <a:latin typeface="Segoe Light" pitchFamily="34" charset="0"/>
              </a:rPr>
              <a:t>Work must be agile across 4 dimensions</a:t>
            </a:r>
          </a:p>
          <a:p>
            <a:pPr marL="673338" lvl="1" indent="-325424" defTabSz="914363" eaLnBrk="1" fontAlgn="auto" hangingPunct="1">
              <a:spcAft>
                <a:spcPts val="0"/>
              </a:spcAft>
              <a:buClrTx/>
              <a:buFontTx/>
              <a:buBlip>
                <a:blip r:embed="rId4"/>
              </a:buBlip>
              <a:defRPr/>
            </a:pPr>
            <a:r>
              <a:rPr lang="en-US" sz="2400" dirty="0" smtClean="0">
                <a:latin typeface="Segoe Light" pitchFamily="34" charset="0"/>
              </a:rPr>
              <a:t>Thread</a:t>
            </a:r>
          </a:p>
          <a:p>
            <a:pPr marL="673338" lvl="1" indent="-325424" defTabSz="914363" eaLnBrk="1" fontAlgn="auto" hangingPunct="1">
              <a:spcAft>
                <a:spcPts val="0"/>
              </a:spcAft>
              <a:buClrTx/>
              <a:buFontTx/>
              <a:buBlip>
                <a:blip r:embed="rId4"/>
              </a:buBlip>
              <a:defRPr/>
            </a:pPr>
            <a:r>
              <a:rPr lang="en-US" sz="2400" dirty="0" smtClean="0">
                <a:latin typeface="Segoe Light" pitchFamily="34" charset="0"/>
              </a:rPr>
              <a:t>Process</a:t>
            </a:r>
          </a:p>
          <a:p>
            <a:pPr marL="673338" lvl="1" indent="-325424" defTabSz="914363" eaLnBrk="1" fontAlgn="auto" hangingPunct="1">
              <a:spcAft>
                <a:spcPts val="0"/>
              </a:spcAft>
              <a:buClrTx/>
              <a:buFontTx/>
              <a:buBlip>
                <a:blip r:embed="rId4"/>
              </a:buBlip>
              <a:defRPr/>
            </a:pPr>
            <a:r>
              <a:rPr lang="en-US" sz="2400" dirty="0" smtClean="0">
                <a:latin typeface="Segoe Light" pitchFamily="34" charset="0"/>
              </a:rPr>
              <a:t>Machine</a:t>
            </a:r>
          </a:p>
          <a:p>
            <a:pPr marL="673338" lvl="1" indent="-325424" defTabSz="914363" eaLnBrk="1" fontAlgn="auto" hangingPunct="1">
              <a:spcAft>
                <a:spcPts val="0"/>
              </a:spcAft>
              <a:buClrTx/>
              <a:buFontTx/>
              <a:buBlip>
                <a:blip r:embed="rId4"/>
              </a:buBlip>
              <a:defRPr/>
            </a:pPr>
            <a:r>
              <a:rPr lang="en-US" sz="2400" dirty="0" smtClean="0">
                <a:latin typeface="Segoe Light" pitchFamily="34" charset="0"/>
              </a:rPr>
              <a:t>Time</a:t>
            </a:r>
          </a:p>
        </p:txBody>
      </p:sp>
      <p:pic>
        <p:nvPicPr>
          <p:cNvPr id="37892"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7696200" y="1905000"/>
            <a:ext cx="1116013" cy="947738"/>
          </a:xfrm>
          <a:prstGeom prst="rect">
            <a:avLst/>
          </a:prstGeom>
          <a:noFill/>
          <a:ln w="9525">
            <a:noFill/>
            <a:miter lim="800000"/>
            <a:headEnd/>
            <a:tailEnd/>
          </a:ln>
        </p:spPr>
      </p:pic>
      <p:pic>
        <p:nvPicPr>
          <p:cNvPr id="37893"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7543800" y="1676400"/>
            <a:ext cx="1116013" cy="947738"/>
          </a:xfrm>
          <a:prstGeom prst="rect">
            <a:avLst/>
          </a:prstGeom>
          <a:noFill/>
          <a:ln w="9525">
            <a:noFill/>
            <a:miter lim="800000"/>
            <a:headEnd/>
            <a:tailEnd/>
          </a:ln>
        </p:spPr>
      </p:pic>
      <p:pic>
        <p:nvPicPr>
          <p:cNvPr id="37894"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7391400" y="1447800"/>
            <a:ext cx="1116013" cy="947738"/>
          </a:xfrm>
          <a:prstGeom prst="rect">
            <a:avLst/>
          </a:prstGeom>
          <a:noFill/>
          <a:ln w="9525">
            <a:noFill/>
            <a:miter lim="800000"/>
            <a:headEnd/>
            <a:tailEnd/>
          </a:ln>
        </p:spPr>
      </p:pic>
      <p:pic>
        <p:nvPicPr>
          <p:cNvPr id="37895"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7239000" y="1219200"/>
            <a:ext cx="1116013" cy="947738"/>
          </a:xfrm>
          <a:prstGeom prst="rect">
            <a:avLst/>
          </a:prstGeom>
          <a:noFill/>
          <a:ln w="9525">
            <a:noFill/>
            <a:miter lim="800000"/>
            <a:headEnd/>
            <a:tailEnd/>
          </a:ln>
        </p:spPr>
      </p:pic>
      <p:pic>
        <p:nvPicPr>
          <p:cNvPr id="37896" name="Picture 3" descr="C:\Users\rojacobs\Pictures\DVD_ART36\Artwork_Imagery\Icons - Illustrations\_ VIRTUALIZATION ICONS\DDC Server Racks.png"/>
          <p:cNvPicPr>
            <a:picLocks noChangeAspect="1" noChangeArrowheads="1"/>
          </p:cNvPicPr>
          <p:nvPr/>
        </p:nvPicPr>
        <p:blipFill>
          <a:blip r:embed="rId6"/>
          <a:srcRect/>
          <a:stretch>
            <a:fillRect/>
          </a:stretch>
        </p:blipFill>
        <p:spPr bwMode="auto">
          <a:xfrm>
            <a:off x="4876800" y="3255963"/>
            <a:ext cx="4098925" cy="2949575"/>
          </a:xfrm>
          <a:prstGeom prst="rect">
            <a:avLst/>
          </a:prstGeom>
          <a:noFill/>
          <a:ln w="9525">
            <a:noFill/>
            <a:miter lim="800000"/>
            <a:headEnd/>
            <a:tailEnd/>
          </a:ln>
        </p:spPr>
      </p:pic>
      <p:pic>
        <p:nvPicPr>
          <p:cNvPr id="37897"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6248400" y="1828800"/>
            <a:ext cx="1116013" cy="947738"/>
          </a:xfrm>
          <a:prstGeom prst="rect">
            <a:avLst/>
          </a:prstGeom>
          <a:noFill/>
          <a:ln w="9525">
            <a:noFill/>
            <a:miter lim="800000"/>
            <a:headEnd/>
            <a:tailEnd/>
          </a:ln>
        </p:spPr>
      </p:pic>
      <p:pic>
        <p:nvPicPr>
          <p:cNvPr id="37898"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6096000" y="1600200"/>
            <a:ext cx="1116013" cy="946150"/>
          </a:xfrm>
          <a:prstGeom prst="rect">
            <a:avLst/>
          </a:prstGeom>
          <a:noFill/>
          <a:ln w="9525">
            <a:noFill/>
            <a:miter lim="800000"/>
            <a:headEnd/>
            <a:tailEnd/>
          </a:ln>
        </p:spPr>
      </p:pic>
      <p:pic>
        <p:nvPicPr>
          <p:cNvPr id="37899"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5943600" y="1371600"/>
            <a:ext cx="1116013" cy="946150"/>
          </a:xfrm>
          <a:prstGeom prst="rect">
            <a:avLst/>
          </a:prstGeom>
          <a:noFill/>
          <a:ln w="9525">
            <a:noFill/>
            <a:miter lim="800000"/>
            <a:headEnd/>
            <a:tailEnd/>
          </a:ln>
        </p:spPr>
      </p:pic>
      <p:pic>
        <p:nvPicPr>
          <p:cNvPr id="37900" name="Picture 2" descr="C:\Users\rojacobs\Pictures\DVD_ART36\Artwork_Imagery\Hardware Photos\OEM HW\Microprocessor Chips\quad core chip - Copy.png"/>
          <p:cNvPicPr>
            <a:picLocks noChangeAspect="1" noChangeArrowheads="1"/>
          </p:cNvPicPr>
          <p:nvPr/>
        </p:nvPicPr>
        <p:blipFill>
          <a:blip r:embed="rId5"/>
          <a:srcRect/>
          <a:stretch>
            <a:fillRect/>
          </a:stretch>
        </p:blipFill>
        <p:spPr bwMode="auto">
          <a:xfrm>
            <a:off x="5791200" y="1143000"/>
            <a:ext cx="1116013" cy="9461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Why Workflow </a:t>
            </a:r>
            <a:endParaRPr sz="4400" spc="-100">
              <a:latin typeface="Segoe Light" pitchFamily="34" charset="0"/>
            </a:endParaRPr>
          </a:p>
        </p:txBody>
      </p:sp>
      <p:sp>
        <p:nvSpPr>
          <p:cNvPr id="6" name="Content Placeholder 5"/>
          <p:cNvSpPr>
            <a:spLocks noGrp="1"/>
          </p:cNvSpPr>
          <p:nvPr>
            <p:ph idx="4294967295"/>
          </p:nvPr>
        </p:nvSpPr>
        <p:spPr>
          <a:xfrm>
            <a:off x="388562" y="1058739"/>
            <a:ext cx="7705013" cy="1763202"/>
          </a:xfrm>
        </p:spPr>
        <p:txBody>
          <a:bodyPr/>
          <a:lstStyle/>
          <a:p>
            <a:pPr defTabSz="914363" eaLnBrk="1" fontAlgn="auto" hangingPunct="1">
              <a:spcAft>
                <a:spcPts val="0"/>
              </a:spcAft>
              <a:buClrTx/>
              <a:buFontTx/>
              <a:buBlip>
                <a:blip r:embed="rId2"/>
              </a:buBlip>
              <a:defRPr/>
            </a:pPr>
            <a:r>
              <a:rPr lang="en-US" dirty="0" smtClean="0">
                <a:latin typeface="Segoe Light" pitchFamily="34" charset="0"/>
              </a:rPr>
              <a:t>Long running work</a:t>
            </a:r>
          </a:p>
          <a:p>
            <a:pPr defTabSz="914363" eaLnBrk="1" fontAlgn="auto" hangingPunct="1">
              <a:spcAft>
                <a:spcPts val="0"/>
              </a:spcAft>
              <a:buClrTx/>
              <a:buFontTx/>
              <a:buBlip>
                <a:blip r:embed="rId2"/>
              </a:buBlip>
              <a:defRPr/>
            </a:pPr>
            <a:r>
              <a:rPr lang="en-US" dirty="0" smtClean="0">
                <a:latin typeface="Segoe Light" pitchFamily="34" charset="0"/>
              </a:rPr>
              <a:t>Customizable business processes</a:t>
            </a:r>
          </a:p>
          <a:p>
            <a:pPr defTabSz="914363" eaLnBrk="1" fontAlgn="auto" hangingPunct="1">
              <a:spcAft>
                <a:spcPts val="0"/>
              </a:spcAft>
              <a:buClrTx/>
              <a:buFontTx/>
              <a:buBlip>
                <a:blip r:embed="rId2"/>
              </a:buBlip>
              <a:defRPr/>
            </a:pPr>
            <a:r>
              <a:rPr lang="en-US" dirty="0" smtClean="0">
                <a:latin typeface="Segoe Light" pitchFamily="34" charset="0"/>
              </a:rPr>
              <a:t>Coordination of work</a:t>
            </a:r>
          </a:p>
          <a:p>
            <a:pPr defTabSz="914363" eaLnBrk="1" fontAlgn="auto" hangingPunct="1">
              <a:spcAft>
                <a:spcPts val="0"/>
              </a:spcAft>
              <a:buClrTx/>
              <a:buFontTx/>
              <a:buBlip>
                <a:blip r:embed="rId2"/>
              </a:buBlip>
              <a:defRPr/>
            </a:pPr>
            <a:r>
              <a:rPr lang="en-US" dirty="0" smtClean="0">
                <a:latin typeface="Segoe Light" pitchFamily="34" charset="0"/>
              </a:rPr>
              <a:t>Transparency</a:t>
            </a:r>
          </a:p>
        </p:txBody>
      </p:sp>
      <p:pic>
        <p:nvPicPr>
          <p:cNvPr id="3" name="Content Placeholder 2"/>
          <p:cNvPicPr>
            <a:picLocks noChangeArrowheads="1"/>
          </p:cNvPicPr>
          <p:nvPr/>
        </p:nvPicPr>
        <p:blipFill>
          <a:blip r:embed="rId3"/>
          <a:srcRect/>
          <a:stretch>
            <a:fillRect/>
          </a:stretch>
        </p:blipFill>
        <p:spPr bwMode="auto">
          <a:xfrm>
            <a:off x="417513" y="3005138"/>
            <a:ext cx="6767512" cy="26447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9020" y="228600"/>
            <a:ext cx="8364454" cy="609398"/>
          </a:xfrm>
        </p:spPr>
        <p:txBody>
          <a:bodyPr/>
          <a:lstStyle/>
          <a:p>
            <a:pPr defTabSz="914363" eaLnBrk="1" fontAlgn="auto" hangingPunct="1">
              <a:spcAft>
                <a:spcPts val="0"/>
              </a:spcAft>
              <a:defRPr/>
            </a:pPr>
            <a:r>
              <a:rPr sz="4400" spc="-100" smtClean="0">
                <a:latin typeface="Segoe Light" pitchFamily="34" charset="0"/>
              </a:rPr>
              <a:t>Why Workflow?</a:t>
            </a:r>
            <a:endParaRPr sz="4400" spc="-100">
              <a:latin typeface="Segoe Light" pitchFamily="34" charset="0"/>
            </a:endParaRPr>
          </a:p>
        </p:txBody>
      </p:sp>
      <p:sp>
        <p:nvSpPr>
          <p:cNvPr id="3" name="Content Placeholder 2"/>
          <p:cNvSpPr>
            <a:spLocks noGrp="1"/>
          </p:cNvSpPr>
          <p:nvPr>
            <p:ph idx="4294967295"/>
          </p:nvPr>
        </p:nvSpPr>
        <p:spPr>
          <a:xfrm>
            <a:off x="388938" y="1447799"/>
            <a:ext cx="8364536" cy="3742563"/>
          </a:xfrm>
        </p:spPr>
        <p:txBody>
          <a:bodyPr/>
          <a:lstStyle/>
          <a:p>
            <a:pPr defTabSz="914363" eaLnBrk="1" fontAlgn="auto" hangingPunct="1">
              <a:spcAft>
                <a:spcPts val="0"/>
              </a:spcAft>
              <a:buClrTx/>
              <a:buFontTx/>
              <a:buBlip>
                <a:blip r:embed="rId3"/>
              </a:buBlip>
              <a:defRPr/>
            </a:pPr>
            <a:r>
              <a:rPr lang="en-US" dirty="0" smtClean="0">
                <a:latin typeface="Segoe Light" pitchFamily="34" charset="0"/>
              </a:rPr>
              <a:t>User Customizable Business Processes</a:t>
            </a:r>
          </a:p>
          <a:p>
            <a:pPr lvl="1" defTabSz="914363" eaLnBrk="1" fontAlgn="auto" hangingPunct="1">
              <a:spcAft>
                <a:spcPts val="0"/>
              </a:spcAft>
              <a:buClrTx/>
              <a:buFontTx/>
              <a:buBlip>
                <a:blip r:embed="rId4"/>
              </a:buBlip>
              <a:defRPr/>
            </a:pPr>
            <a:r>
              <a:rPr lang="en-US" dirty="0" smtClean="0">
                <a:latin typeface="Segoe Light" pitchFamily="34" charset="0"/>
              </a:rPr>
              <a:t>ISV creates solution with basic business process</a:t>
            </a:r>
          </a:p>
          <a:p>
            <a:pPr lvl="1" defTabSz="914363" eaLnBrk="1" fontAlgn="auto" hangingPunct="1">
              <a:spcAft>
                <a:spcPts val="0"/>
              </a:spcAft>
              <a:buClrTx/>
              <a:buFontTx/>
              <a:buBlip>
                <a:blip r:embed="rId4"/>
              </a:buBlip>
              <a:defRPr/>
            </a:pPr>
            <a:r>
              <a:rPr lang="en-US" dirty="0" smtClean="0">
                <a:latin typeface="Segoe Light" pitchFamily="34" charset="0"/>
              </a:rPr>
              <a:t>Customers can customize elements of the process by modifying workflow using a custom design experience</a:t>
            </a:r>
          </a:p>
          <a:p>
            <a:pPr defTabSz="914363" eaLnBrk="1" fontAlgn="auto" hangingPunct="1">
              <a:spcAft>
                <a:spcPts val="0"/>
              </a:spcAft>
              <a:buClrTx/>
              <a:buFontTx/>
              <a:buBlip>
                <a:blip r:embed="rId3"/>
              </a:buBlip>
              <a:defRPr/>
            </a:pPr>
            <a:r>
              <a:rPr lang="en-US" dirty="0" smtClean="0">
                <a:latin typeface="Segoe Light" pitchFamily="34" charset="0"/>
              </a:rPr>
              <a:t>Workflow Enablers</a:t>
            </a:r>
          </a:p>
          <a:p>
            <a:pPr lvl="1" defTabSz="914363" eaLnBrk="1" fontAlgn="auto" hangingPunct="1">
              <a:spcAft>
                <a:spcPts val="0"/>
              </a:spcAft>
              <a:buClrTx/>
              <a:buFontTx/>
              <a:buBlip>
                <a:blip r:embed="rId4"/>
              </a:buBlip>
              <a:defRPr/>
            </a:pPr>
            <a:r>
              <a:rPr lang="en-US" dirty="0" smtClean="0">
                <a:latin typeface="Segoe Light" pitchFamily="34" charset="0"/>
              </a:rPr>
              <a:t>No compilation required</a:t>
            </a:r>
          </a:p>
          <a:p>
            <a:pPr lvl="1" defTabSz="914363" eaLnBrk="1" fontAlgn="auto" hangingPunct="1">
              <a:spcAft>
                <a:spcPts val="0"/>
              </a:spcAft>
              <a:buClrTx/>
              <a:buFontTx/>
              <a:buBlip>
                <a:blip r:embed="rId4"/>
              </a:buBlip>
              <a:defRPr/>
            </a:pPr>
            <a:r>
              <a:rPr lang="en-US" dirty="0" smtClean="0">
                <a:latin typeface="Segoe Light" pitchFamily="34" charset="0"/>
              </a:rPr>
              <a:t>Re-</a:t>
            </a:r>
            <a:r>
              <a:rPr lang="en-US" dirty="0" err="1" smtClean="0">
                <a:latin typeface="Segoe Light" pitchFamily="34" charset="0"/>
              </a:rPr>
              <a:t>hostable</a:t>
            </a:r>
            <a:r>
              <a:rPr lang="en-US" dirty="0" smtClean="0">
                <a:latin typeface="Segoe Light" pitchFamily="34" charset="0"/>
              </a:rPr>
              <a:t> Workflow Designer</a:t>
            </a:r>
          </a:p>
          <a:p>
            <a:pPr lvl="1" defTabSz="914363" eaLnBrk="1" fontAlgn="auto" hangingPunct="1">
              <a:spcAft>
                <a:spcPts val="0"/>
              </a:spcAft>
              <a:buClrTx/>
              <a:buFontTx/>
              <a:buBlip>
                <a:blip r:embed="rId4"/>
              </a:buBlip>
              <a:defRPr/>
            </a:pPr>
            <a:r>
              <a:rPr lang="en-US" dirty="0" smtClean="0">
                <a:latin typeface="Segoe Light" pitchFamily="34" charset="0"/>
              </a:rPr>
              <a:t>Customizable activity library</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Title 2"/>
          <p:cNvPicPr>
            <a:picLocks noChangeArrowheads="1"/>
          </p:cNvPicPr>
          <p:nvPr/>
        </p:nvPicPr>
        <p:blipFill>
          <a:blip r:embed="rId2"/>
          <a:srcRect/>
          <a:stretch>
            <a:fillRect/>
          </a:stretch>
        </p:blipFill>
        <p:spPr bwMode="auto">
          <a:xfrm>
            <a:off x="139700" y="682625"/>
            <a:ext cx="8864600" cy="957263"/>
          </a:xfrm>
          <a:prstGeom prst="rect">
            <a:avLst/>
          </a:prstGeom>
          <a:noFill/>
          <a:ln w="9525">
            <a:noFill/>
            <a:miter lim="800000"/>
            <a:headEnd/>
            <a:tailEnd/>
          </a:ln>
        </p:spPr>
      </p:pic>
      <p:pic>
        <p:nvPicPr>
          <p:cNvPr id="4" name="Picture 2"/>
          <p:cNvPicPr>
            <a:picLocks noChangeAspect="1" noChangeArrowheads="1"/>
          </p:cNvPicPr>
          <p:nvPr/>
        </p:nvPicPr>
        <p:blipFill>
          <a:blip r:embed="rId3"/>
          <a:srcRect/>
          <a:stretch>
            <a:fillRect/>
          </a:stretch>
        </p:blipFill>
        <p:spPr bwMode="auto">
          <a:xfrm>
            <a:off x="225425" y="1866900"/>
            <a:ext cx="4419600" cy="2868613"/>
          </a:xfrm>
          <a:prstGeom prst="rect">
            <a:avLst/>
          </a:prstGeom>
          <a:noFill/>
          <a:ln w="9525" cap="sq">
            <a:solidFill>
              <a:srgbClr val="000000"/>
            </a:solidFill>
            <a:miter lim="800000"/>
            <a:headEnd/>
            <a:tailEnd/>
          </a:ln>
          <a:effectLst>
            <a:outerShdw dist="50800" dir="2700000" algn="tl" rotWithShape="0">
              <a:srgbClr val="000000">
                <a:alpha val="39999"/>
              </a:srgbClr>
            </a:outerShdw>
          </a:effectLst>
        </p:spPr>
      </p:pic>
      <p:pic>
        <p:nvPicPr>
          <p:cNvPr id="146436" name="Picture 2"/>
          <p:cNvPicPr>
            <a:picLocks noChangeAspect="1" noChangeArrowheads="1"/>
          </p:cNvPicPr>
          <p:nvPr/>
        </p:nvPicPr>
        <p:blipFill>
          <a:blip r:embed="rId4"/>
          <a:srcRect/>
          <a:stretch>
            <a:fillRect/>
          </a:stretch>
        </p:blipFill>
        <p:spPr bwMode="auto">
          <a:xfrm>
            <a:off x="5867400" y="1598613"/>
            <a:ext cx="3005138" cy="5259387"/>
          </a:xfrm>
          <a:prstGeom prst="rect">
            <a:avLst/>
          </a:prstGeom>
          <a:noFill/>
          <a:ln w="9525">
            <a:noFill/>
            <a:miter lim="800000"/>
            <a:headEnd/>
            <a:tailEnd/>
          </a:ln>
        </p:spPr>
      </p:pic>
      <p:grpSp>
        <p:nvGrpSpPr>
          <p:cNvPr id="14" name="Group 13"/>
          <p:cNvGrpSpPr>
            <a:grpSpLocks/>
          </p:cNvGrpSpPr>
          <p:nvPr/>
        </p:nvGrpSpPr>
        <p:grpSpPr bwMode="auto">
          <a:xfrm>
            <a:off x="2268538" y="2211388"/>
            <a:ext cx="3671887" cy="711200"/>
            <a:chOff x="2628528" y="2236685"/>
            <a:chExt cx="3672408" cy="711307"/>
          </a:xfrm>
        </p:grpSpPr>
        <p:sp>
          <p:nvSpPr>
            <p:cNvPr id="15" name="TextBox 14"/>
            <p:cNvSpPr txBox="1"/>
            <p:nvPr/>
          </p:nvSpPr>
          <p:spPr>
            <a:xfrm>
              <a:off x="2628528" y="2236685"/>
              <a:ext cx="3111941" cy="711307"/>
            </a:xfrm>
            <a:prstGeom prst="rect">
              <a:avLst/>
            </a:prstGeom>
            <a:ln>
              <a:tailEnd type="arrow"/>
            </a:ln>
          </p:spPr>
          <p:style>
            <a:lnRef idx="1">
              <a:schemeClr val="dk1"/>
            </a:lnRef>
            <a:fillRef idx="2">
              <a:schemeClr val="dk1"/>
            </a:fillRef>
            <a:effectRef idx="1">
              <a:schemeClr val="dk1"/>
            </a:effectRef>
            <a:fontRef idx="minor">
              <a:schemeClr val="dk1"/>
            </a:fontRef>
          </p:style>
          <p:txBody>
            <a:bodyPr>
              <a:spAutoFit/>
            </a:bodyPr>
            <a:lstStyle/>
            <a:p>
              <a:pPr defTabSz="914400" fontAlgn="auto">
                <a:spcBef>
                  <a:spcPts val="0"/>
                </a:spcBef>
                <a:spcAft>
                  <a:spcPts val="0"/>
                </a:spcAft>
                <a:defRPr/>
              </a:pPr>
              <a:r>
                <a:rPr lang="en-ZA" sz="2000" dirty="0">
                  <a:solidFill>
                    <a:schemeClr val="bg1"/>
                  </a:solidFill>
                </a:rPr>
                <a:t>Easy to Understand Patterns</a:t>
              </a:r>
            </a:p>
          </p:txBody>
        </p:sp>
        <p:cxnSp>
          <p:nvCxnSpPr>
            <p:cNvPr id="16" name="Straight Arrow Connector 15"/>
            <p:cNvCxnSpPr>
              <a:stCxn id="15" idx="3"/>
            </p:cNvCxnSpPr>
            <p:nvPr/>
          </p:nvCxnSpPr>
          <p:spPr>
            <a:xfrm>
              <a:off x="5740469" y="2436740"/>
              <a:ext cx="560467" cy="5080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grpSp>
        <p:nvGrpSpPr>
          <p:cNvPr id="18" name="Group 17"/>
          <p:cNvGrpSpPr>
            <a:grpSpLocks/>
          </p:cNvGrpSpPr>
          <p:nvPr/>
        </p:nvGrpSpPr>
        <p:grpSpPr bwMode="auto">
          <a:xfrm>
            <a:off x="4311650" y="4918075"/>
            <a:ext cx="4151313" cy="1014413"/>
            <a:chOff x="4236516" y="1945293"/>
            <a:chExt cx="4151312" cy="1015663"/>
          </a:xfrm>
        </p:grpSpPr>
        <p:sp>
          <p:nvSpPr>
            <p:cNvPr id="19" name="TextBox 18"/>
            <p:cNvSpPr txBox="1"/>
            <p:nvPr/>
          </p:nvSpPr>
          <p:spPr>
            <a:xfrm>
              <a:off x="4236516" y="1945293"/>
              <a:ext cx="2057400" cy="1015663"/>
            </a:xfrm>
            <a:prstGeom prst="rect">
              <a:avLst/>
            </a:prstGeom>
            <a:ln/>
          </p:spPr>
          <p:style>
            <a:lnRef idx="1">
              <a:schemeClr val="dk1"/>
            </a:lnRef>
            <a:fillRef idx="2">
              <a:schemeClr val="dk1"/>
            </a:fillRef>
            <a:effectRef idx="1">
              <a:schemeClr val="dk1"/>
            </a:effectRef>
            <a:fontRef idx="minor">
              <a:schemeClr val="dk1"/>
            </a:fontRef>
          </p:style>
          <p:txBody>
            <a:bodyPr>
              <a:spAutoFit/>
            </a:bodyPr>
            <a:lstStyle/>
            <a:p>
              <a:pPr defTabSz="914400" fontAlgn="auto">
                <a:spcBef>
                  <a:spcPts val="0"/>
                </a:spcBef>
                <a:spcAft>
                  <a:spcPts val="0"/>
                </a:spcAft>
                <a:defRPr/>
              </a:pPr>
              <a:r>
                <a:rPr lang="en-ZA" sz="2000" dirty="0">
                  <a:solidFill>
                    <a:schemeClr val="bg1"/>
                  </a:solidFill>
                </a:rPr>
                <a:t>Highlights missing/not completed areas</a:t>
              </a:r>
              <a:endParaRPr lang="en-ZA" sz="1600" dirty="0">
                <a:solidFill>
                  <a:schemeClr val="bg1"/>
                </a:solidFill>
              </a:endParaRPr>
            </a:p>
          </p:txBody>
        </p:sp>
        <p:cxnSp>
          <p:nvCxnSpPr>
            <p:cNvPr id="20" name="Straight Arrow Connector 19"/>
            <p:cNvCxnSpPr>
              <a:stCxn id="19" idx="3"/>
            </p:cNvCxnSpPr>
            <p:nvPr/>
          </p:nvCxnSpPr>
          <p:spPr>
            <a:xfrm flipV="1">
              <a:off x="6293916" y="2097881"/>
              <a:ext cx="2093912" cy="35603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anim calcmode="lin" valueType="num">
                                      <p:cBhvr>
                                        <p:cTn id="15" dur="500" fill="hold"/>
                                        <p:tgtEl>
                                          <p:spTgt spid="18"/>
                                        </p:tgtEl>
                                        <p:attrNameLst>
                                          <p:attrName>ppt_x</p:attrName>
                                        </p:attrNameLst>
                                      </p:cBhvr>
                                      <p:tavLst>
                                        <p:tav tm="0">
                                          <p:val>
                                            <p:strVal val="#ppt_x"/>
                                          </p:val>
                                        </p:tav>
                                        <p:tav tm="100000">
                                          <p:val>
                                            <p:strVal val="#ppt_x"/>
                                          </p:val>
                                        </p:tav>
                                      </p:tavLst>
                                    </p:anim>
                                    <p:anim calcmode="lin" valueType="num">
                                      <p:cBhvr>
                                        <p:cTn id="16"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DC09 PPT Template (4 x 3)">
  <a:themeElements>
    <a:clrScheme name="PDC 2009">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Blue Template-Tempalte">
      <a:dk1>
        <a:srgbClr val="000000"/>
      </a:dk1>
      <a:lt1>
        <a:srgbClr val="FFFFFF"/>
      </a:lt1>
      <a:dk2>
        <a:srgbClr val="0070C0"/>
      </a:dk2>
      <a:lt2>
        <a:srgbClr val="BDE3FF"/>
      </a:lt2>
      <a:accent1>
        <a:srgbClr val="FFC000"/>
      </a:accent1>
      <a:accent2>
        <a:srgbClr val="2DA33B"/>
      </a:accent2>
      <a:accent3>
        <a:srgbClr val="DF8045"/>
      </a:accent3>
      <a:accent4>
        <a:srgbClr val="2D86E7"/>
      </a:accent4>
      <a:accent5>
        <a:srgbClr val="755DCB"/>
      </a:accent5>
      <a:accent6>
        <a:srgbClr val="777777"/>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White with Consolas font for code slides">
  <a:themeElements>
    <a:clrScheme name="Blue Template-Tempalte">
      <a:dk1>
        <a:srgbClr val="000000"/>
      </a:dk1>
      <a:lt1>
        <a:srgbClr val="FFFFFF"/>
      </a:lt1>
      <a:dk2>
        <a:srgbClr val="0070C0"/>
      </a:dk2>
      <a:lt2>
        <a:srgbClr val="BDE3FF"/>
      </a:lt2>
      <a:accent1>
        <a:srgbClr val="FFC000"/>
      </a:accent1>
      <a:accent2>
        <a:srgbClr val="2DA33B"/>
      </a:accent2>
      <a:accent3>
        <a:srgbClr val="DF8045"/>
      </a:accent3>
      <a:accent4>
        <a:srgbClr val="2D86E7"/>
      </a:accent4>
      <a:accent5>
        <a:srgbClr val="755DCB"/>
      </a:accent5>
      <a:accent6>
        <a:srgbClr val="777777"/>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PDC09 PPT Template (4 x 3)</Template>
  <TotalTime>5368</TotalTime>
  <Words>1888</Words>
  <Application>Microsoft Office PowerPoint</Application>
  <PresentationFormat>On-screen Show (4:3)</PresentationFormat>
  <Paragraphs>238</Paragraphs>
  <Slides>58</Slides>
  <Notes>8</Notes>
  <HiddenSlides>0</HiddenSlides>
  <MMClips>0</MMClips>
  <ScaleCrop>false</ScaleCrop>
  <HeadingPairs>
    <vt:vector size="6" baseType="variant">
      <vt:variant>
        <vt:lpstr>Fonts Used</vt:lpstr>
      </vt:variant>
      <vt:variant>
        <vt:i4>10</vt:i4>
      </vt:variant>
      <vt:variant>
        <vt:lpstr>Design Template</vt:lpstr>
      </vt:variant>
      <vt:variant>
        <vt:i4>16</vt:i4>
      </vt:variant>
      <vt:variant>
        <vt:lpstr>Slide Titles</vt:lpstr>
      </vt:variant>
      <vt:variant>
        <vt:i4>58</vt:i4>
      </vt:variant>
    </vt:vector>
  </HeadingPairs>
  <TitlesOfParts>
    <vt:vector size="84" baseType="lpstr">
      <vt:lpstr>Arial</vt:lpstr>
      <vt:lpstr>Segoe UI</vt:lpstr>
      <vt:lpstr>Consolas</vt:lpstr>
      <vt:lpstr>Courier New</vt:lpstr>
      <vt:lpstr>Calibri</vt:lpstr>
      <vt:lpstr>Wingdings</vt:lpstr>
      <vt:lpstr>DejaVu Sans Mono</vt:lpstr>
      <vt:lpstr>Wingdings 3</vt:lpstr>
      <vt:lpstr>Wingdings 2</vt:lpstr>
      <vt:lpstr>Segoe</vt:lpstr>
      <vt:lpstr>PDC09 PPT Template (4 x 3)</vt:lpstr>
      <vt:lpstr>White with Consolas font for code slides</vt:lpstr>
      <vt:lpstr>1_White with Consolas font for code slides</vt:lpstr>
      <vt:lpstr>PDC09 PPT Template (4 x 3)</vt:lpstr>
      <vt:lpstr>PDC09 PPT Template (4 x 3)</vt:lpstr>
      <vt:lpstr>PDC09 PPT Template (4 x 3)</vt:lpstr>
      <vt:lpstr>PDC09 PPT Template (4 x 3)</vt:lpstr>
      <vt:lpstr>PDC09 PPT Template (4 x 3)</vt:lpstr>
      <vt:lpstr>PDC09 PPT Template (4 x 3)</vt:lpstr>
      <vt:lpstr>PDC09 PPT Template (4 x 3)</vt:lpstr>
      <vt:lpstr>PDC09 PPT Template (4 x 3)</vt:lpstr>
      <vt:lpstr>PDC09 PPT Template (4 x 3)</vt:lpstr>
      <vt:lpstr>PDC09 PPT Template (4 x 3)</vt:lpstr>
      <vt:lpstr>PDC09 PPT Template (4 x 3)</vt:lpstr>
      <vt:lpstr>PDC09 PPT Template (4 x 3)</vt:lpstr>
      <vt:lpstr>PDC09 PPT Template (4 x 3)</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Activity Lifecycle</vt:lpstr>
      <vt:lpstr>Workflow Lifecycle</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Control Persistence</vt:lpstr>
      <vt:lpstr>Slide 49</vt:lpstr>
      <vt:lpstr>Slide 50</vt:lpstr>
      <vt:lpstr>Slide 51</vt:lpstr>
      <vt:lpstr>Slide 52</vt:lpstr>
      <vt:lpstr>Slide 53</vt:lpstr>
      <vt:lpstr>Slide 54</vt:lpstr>
      <vt:lpstr>Slide 55</vt:lpstr>
      <vt:lpstr>Slide 56</vt:lpstr>
      <vt:lpstr>Slide 57</vt:lpstr>
      <vt:lpstr>Slide 58</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FT04: WF4 from the Inside Out</dc:title>
  <dc:subject>Professional Developers Conference (PDC) 2009</dc:subject>
  <dc:creator>Bob</dc:creator>
  <cp:keywords/>
  <dc:description>Template: Sean Masterton, Silver Fox Productions, Inc.
Formatting: Mike Reid Silver Fox Productions
Event Date: November 17-19, 2009
Event Location: Los Angeles, CA
Audience Type: External</dc:description>
  <cp:lastModifiedBy>ionutp</cp:lastModifiedBy>
  <cp:revision>1264</cp:revision>
  <dcterms:created xsi:type="dcterms:W3CDTF">2009-09-28T22:09:49Z</dcterms:created>
  <dcterms:modified xsi:type="dcterms:W3CDTF">2011-10-14T10:01:50Z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0x010100A6B346632DDD23439E78DEC101AD8587</vt:lpwstr>
  </property>
  <property fmtid="{D5CDD505-2E9C-101B-9397-08002B2CF9AE}" pid="3" name="TaxKeyword">
    <vt:lpwstr/>
  </property>
</Properties>
</file>