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73" r:id="rId4"/>
  </p:sldMasterIdLst>
  <p:notesMasterIdLst>
    <p:notesMasterId r:id="rId8"/>
  </p:notesMasterIdLst>
  <p:handoutMasterIdLst>
    <p:handoutMasterId r:id="rId9"/>
  </p:handoutMasterIdLst>
  <p:sldIdLst>
    <p:sldId id="257" r:id="rId5"/>
    <p:sldId id="339" r:id="rId6"/>
    <p:sldId id="34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ohn Walsh" initials="JW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0000"/>
    <a:srgbClr val="FF57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91" autoAdjust="0"/>
    <p:restoredTop sz="68391" autoAdjust="0"/>
  </p:normalViewPr>
  <p:slideViewPr>
    <p:cSldViewPr>
      <p:cViewPr>
        <p:scale>
          <a:sx n="78" d="100"/>
          <a:sy n="78" d="100"/>
        </p:scale>
        <p:origin x="-1494" y="-4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74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44569-8C82-49A3-827F-7C2120CEF6C1}" type="datetimeFigureOut">
              <a:rPr lang="en-US" smtClean="0"/>
              <a:pPr/>
              <a:t>11/17/2014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6D5C62-D74A-4FB7-A48C-223A889FAC8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12044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A4767F-7D56-48A0-BDB5-E9C7843B1C92}" type="datetimeFigureOut">
              <a:rPr lang="en-US" smtClean="0"/>
              <a:pPr/>
              <a:t>11/17/2014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E9B507-ECCA-4512-8E75-63404AF37E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043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Presented</a:t>
            </a:r>
            <a:r>
              <a:rPr lang="en-US" baseline="0" dirty="0" smtClean="0"/>
              <a:t> by:</a:t>
            </a:r>
          </a:p>
          <a:p>
            <a:endParaRPr lang="en-US" baseline="0" dirty="0" smtClean="0"/>
          </a:p>
          <a:p>
            <a:r>
              <a:rPr lang="en-US" baseline="0" dirty="0" smtClean="0"/>
              <a:t>Don Michalak, PMP, CSM</a:t>
            </a:r>
          </a:p>
          <a:p>
            <a:r>
              <a:rPr lang="en-US" baseline="0" dirty="0" smtClean="0"/>
              <a:t>New Models of Health Care, OED</a:t>
            </a:r>
          </a:p>
          <a:p>
            <a:r>
              <a:rPr lang="en-US" baseline="0" dirty="0" smtClean="0"/>
              <a:t>Albany, OIFO</a:t>
            </a:r>
          </a:p>
          <a:p>
            <a:r>
              <a:rPr lang="en-US" baseline="0" dirty="0" smtClean="0"/>
              <a:t>518-449-0242 (office) </a:t>
            </a:r>
          </a:p>
          <a:p>
            <a:endParaRPr lang="en-US" baseline="0" dirty="0" smtClean="0"/>
          </a:p>
          <a:p>
            <a:r>
              <a:rPr lang="en-US" baseline="0" dirty="0" smtClean="0"/>
              <a:t>Feel free to use all or some of this presentation but give credit to the appropriate source and authors to avoid any copyright issues.   </a:t>
            </a:r>
          </a:p>
          <a:p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9B507-ECCA-4512-8E75-63404AF37E1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295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9B507-ECCA-4512-8E75-63404AF37E1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0287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Scenario 1 - “Unanswered” – CC for MHV – </a:t>
            </a:r>
            <a:r>
              <a:rPr lang="en-US" dirty="0" err="1" smtClean="0"/>
              <a:t>demopat,three</a:t>
            </a:r>
            <a:r>
              <a:rPr lang="en-US" dirty="0" smtClean="0"/>
              <a:t> three already on screen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Scenario 2 – “Action” – CC for MHV – </a:t>
            </a:r>
            <a:r>
              <a:rPr lang="en-US" dirty="0" err="1" smtClean="0"/>
              <a:t>demopat,three</a:t>
            </a:r>
            <a:r>
              <a:rPr lang="en-US" dirty="0" smtClean="0"/>
              <a:t> four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Scenario 3 – All “Yes” – No Consistency Check (CC) for MHV – </a:t>
            </a:r>
            <a:r>
              <a:rPr lang="en-US" dirty="0" err="1" smtClean="0"/>
              <a:t>demopat</a:t>
            </a:r>
            <a:r>
              <a:rPr lang="en-US" dirty="0" smtClean="0"/>
              <a:t>, three one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Scenario 4– All “No” – No CC for MHV – </a:t>
            </a:r>
            <a:r>
              <a:rPr lang="en-US" dirty="0" err="1" smtClean="0"/>
              <a:t>demopat</a:t>
            </a:r>
            <a:r>
              <a:rPr lang="en-US" dirty="0" smtClean="0"/>
              <a:t>, three two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9B507-ECCA-4512-8E75-63404AF37E1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36487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VA TITLE collage center logo cop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Title Placeholder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 smtClean="0">
                <a:solidFill>
                  <a:srgbClr val="1E1F58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</a:p>
        </p:txBody>
      </p:sp>
      <p:sp>
        <p:nvSpPr>
          <p:cNvPr id="28675" name="Text Placeholder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algn="ctr">
              <a:defRPr smtClean="0"/>
            </a:lvl1pPr>
          </a:lstStyle>
          <a:p>
            <a:r>
              <a:rPr lang="en-US" smtClean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BB6207-8D79-4529-92A3-75C97F25894A}" type="datetimeFigureOut">
              <a:rPr lang="en-US" smtClean="0"/>
              <a:pPr/>
              <a:t>11/17/2014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78DAD6-6648-48BF-9843-68C1C9B29E7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1152916"/>
            <a:ext cx="8458200" cy="5105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BB6207-8D79-4529-92A3-75C97F25894A}" type="datetimeFigureOut">
              <a:rPr lang="en-US" smtClean="0"/>
              <a:pPr/>
              <a:t>11/17/2014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78DAD6-6648-48BF-9843-68C1C9B29E7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BB6207-8D79-4529-92A3-75C97F25894A}" type="datetimeFigureOut">
              <a:rPr lang="en-US" smtClean="0"/>
              <a:pPr/>
              <a:t>11/17/2014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78DAD6-6648-48BF-9843-68C1C9B29E7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BB6207-8D79-4529-92A3-75C97F25894A}" type="datetimeFigureOut">
              <a:rPr lang="en-US" smtClean="0"/>
              <a:pPr/>
              <a:t>11/17/2014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78DAD6-6648-48BF-9843-68C1C9B29E7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52916"/>
            <a:ext cx="8458200" cy="5105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BB6207-8D79-4529-92A3-75C97F25894A}" type="datetimeFigureOut">
              <a:rPr lang="en-US" smtClean="0"/>
              <a:pPr/>
              <a:t>11/17/2014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78DAD6-6648-48BF-9843-68C1C9B29E7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BB6207-8D79-4529-92A3-75C97F25894A}" type="datetimeFigureOut">
              <a:rPr lang="en-US" smtClean="0"/>
              <a:pPr/>
              <a:t>11/17/2014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78DAD6-6648-48BF-9843-68C1C9B29E7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BB6207-8D79-4529-92A3-75C97F25894A}" type="datetimeFigureOut">
              <a:rPr lang="en-US" smtClean="0"/>
              <a:pPr/>
              <a:t>11/17/2014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78DAD6-6648-48BF-9843-68C1C9B29E7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BB6207-8D79-4529-92A3-75C97F25894A}" type="datetimeFigureOut">
              <a:rPr lang="en-US" smtClean="0"/>
              <a:pPr/>
              <a:t>11/17/2014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78DAD6-6648-48BF-9843-68C1C9B29E7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BB6207-8D79-4529-92A3-75C97F25894A}" type="datetimeFigureOut">
              <a:rPr lang="en-US" smtClean="0"/>
              <a:pPr/>
              <a:t>11/17/2014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78DAD6-6648-48BF-9843-68C1C9B29E7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BB6207-8D79-4529-92A3-75C97F25894A}" type="datetimeFigureOut">
              <a:rPr lang="en-US" smtClean="0"/>
              <a:pPr/>
              <a:t>11/17/2014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78DAD6-6648-48BF-9843-68C1C9B29E7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BB6207-8D79-4529-92A3-75C97F25894A}" type="datetimeFigureOut">
              <a:rPr lang="en-US" smtClean="0"/>
              <a:pPr/>
              <a:t>11/17/2014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78DAD6-6648-48BF-9843-68C1C9B29E7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VA Banne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228600" y="101600"/>
            <a:ext cx="82296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81000" y="952500"/>
            <a:ext cx="84582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DCBB6207-8D79-4529-92A3-75C97F25894A}" type="datetimeFigureOut">
              <a:rPr lang="en-US" smtClean="0"/>
              <a:pPr/>
              <a:t>11/17/2014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678DAD6-6648-48BF-9843-68C1C9B29E7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defRPr sz="2400" kern="1200">
          <a:solidFill>
            <a:srgbClr val="1E1F58"/>
          </a:solidFill>
          <a:latin typeface="+mn-lt"/>
          <a:ea typeface="+mn-ea"/>
          <a:cs typeface="+mn-cs"/>
        </a:defRPr>
      </a:lvl1pPr>
      <a:lvl2pPr marL="631825" indent="-228600" algn="l" rtl="0" eaLnBrk="1" fontAlgn="base" hangingPunct="1">
        <a:spcBef>
          <a:spcPct val="20000"/>
        </a:spcBef>
        <a:spcAft>
          <a:spcPct val="0"/>
        </a:spcAft>
        <a:buClr>
          <a:srgbClr val="A50021"/>
        </a:buClr>
        <a:buFont typeface="Wingdings" pitchFamily="2" charset="2"/>
        <a:buChar char="§"/>
        <a:defRPr sz="2000" kern="1200">
          <a:solidFill>
            <a:srgbClr val="1E1F58"/>
          </a:solidFill>
          <a:latin typeface="+mn-lt"/>
          <a:ea typeface="+mn-ea"/>
          <a:cs typeface="+mn-cs"/>
        </a:defRPr>
      </a:lvl2pPr>
      <a:lvl3pPr marL="1035050" indent="-228600" algn="l" rtl="0" eaLnBrk="1" fontAlgn="base" hangingPunct="1">
        <a:spcBef>
          <a:spcPct val="20000"/>
        </a:spcBef>
        <a:spcAft>
          <a:spcPct val="0"/>
        </a:spcAft>
        <a:buClr>
          <a:srgbClr val="A50021"/>
        </a:buClr>
        <a:buChar char="•"/>
        <a:defRPr sz="1600" kern="1200">
          <a:solidFill>
            <a:srgbClr val="1E1F58"/>
          </a:solidFill>
          <a:latin typeface="+mn-lt"/>
          <a:ea typeface="+mn-ea"/>
          <a:cs typeface="+mn-cs"/>
        </a:defRPr>
      </a:lvl3pPr>
      <a:lvl4pPr marL="1492250" indent="-228600" algn="l" rtl="0" eaLnBrk="1" fontAlgn="base" hangingPunct="1">
        <a:spcBef>
          <a:spcPct val="20000"/>
        </a:spcBef>
        <a:spcAft>
          <a:spcPct val="0"/>
        </a:spcAft>
        <a:buClr>
          <a:srgbClr val="A50021"/>
        </a:buClr>
        <a:buFont typeface="Wingdings" pitchFamily="2" charset="2"/>
        <a:buChar char="§"/>
        <a:defRPr sz="1400" kern="1200">
          <a:solidFill>
            <a:srgbClr val="1E1F58"/>
          </a:solidFill>
          <a:latin typeface="+mn-lt"/>
          <a:ea typeface="+mn-ea"/>
          <a:cs typeface="+mn-cs"/>
        </a:defRPr>
      </a:lvl4pPr>
      <a:lvl5pPr marL="1828800" indent="-168275" algn="l" rtl="0" eaLnBrk="1" fontAlgn="base" hangingPunct="1">
        <a:spcBef>
          <a:spcPct val="20000"/>
        </a:spcBef>
        <a:spcAft>
          <a:spcPct val="0"/>
        </a:spcAft>
        <a:buClr>
          <a:srgbClr val="A50021"/>
        </a:buClr>
        <a:buChar char="•"/>
        <a:defRPr sz="1200" kern="1200">
          <a:solidFill>
            <a:srgbClr val="1E1F58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2035175"/>
            <a:ext cx="8305800" cy="1470025"/>
          </a:xfrm>
        </p:spPr>
        <p:txBody>
          <a:bodyPr/>
          <a:lstStyle/>
          <a:p>
            <a:r>
              <a:rPr lang="en-US" sz="3400" b="1" dirty="0">
                <a:solidFill>
                  <a:schemeClr val="tx2"/>
                </a:solidFill>
              </a:rPr>
              <a:t>Increase Enrollment in </a:t>
            </a:r>
            <a:r>
              <a:rPr lang="en-US" sz="3400" b="1" dirty="0" smtClean="0">
                <a:solidFill>
                  <a:schemeClr val="tx2"/>
                </a:solidFill>
              </a:rPr>
              <a:t>My </a:t>
            </a:r>
            <a:r>
              <a:rPr lang="en-US" sz="3400" b="1" dirty="0" err="1" smtClean="0">
                <a:solidFill>
                  <a:schemeClr val="tx2"/>
                </a:solidFill>
              </a:rPr>
              <a:t>HealtheVet</a:t>
            </a:r>
            <a:r>
              <a:rPr lang="en-US" sz="3400" b="1" dirty="0" smtClean="0">
                <a:solidFill>
                  <a:schemeClr val="tx2"/>
                </a:solidFill>
              </a:rPr>
              <a:t> (MHV)</a:t>
            </a:r>
            <a:r>
              <a:rPr lang="en-US" sz="3400" b="1" dirty="0" smtClean="0"/>
              <a:t/>
            </a:r>
            <a:br>
              <a:rPr lang="en-US" sz="3400" b="1" dirty="0" smtClean="0"/>
            </a:br>
            <a:r>
              <a:rPr lang="en-US" sz="3600" b="1" dirty="0" smtClean="0">
                <a:solidFill>
                  <a:schemeClr val="tx2"/>
                </a:solidFill>
              </a:rPr>
              <a:t>Sprint 3 Demo 2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000" i="1" dirty="0" smtClean="0">
                <a:solidFill>
                  <a:schemeClr val="tx2">
                    <a:lumMod val="75000"/>
                  </a:schemeClr>
                </a:solidFill>
              </a:rPr>
              <a:t>November 17, 2014</a:t>
            </a: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Sprint 3 Demo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067800" cy="51054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Add/Display </a:t>
            </a:r>
            <a:r>
              <a:rPr lang="en-US" b="1" dirty="0" err="1"/>
              <a:t>VistA</a:t>
            </a:r>
            <a:r>
              <a:rPr lang="en-US" b="1" dirty="0"/>
              <a:t> Consistency Check for MHV Enrollment </a:t>
            </a:r>
            <a:r>
              <a:rPr lang="en-US" b="1" dirty="0" smtClean="0"/>
              <a:t>Fields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As a </a:t>
            </a:r>
            <a:r>
              <a:rPr lang="en-US" dirty="0" err="1"/>
              <a:t>VistA</a:t>
            </a:r>
            <a:r>
              <a:rPr lang="en-US" dirty="0"/>
              <a:t> user, following pre-registration of a Patient,  under certain conditions I want the enrollment fields status’s that are “Unanswered” </a:t>
            </a:r>
            <a:r>
              <a:rPr lang="en-US" dirty="0" smtClean="0"/>
              <a:t>or “Action” to </a:t>
            </a:r>
            <a:r>
              <a:rPr lang="en-US" dirty="0"/>
              <a:t>be flagged so that I can elect to answer them</a:t>
            </a:r>
            <a:r>
              <a:rPr lang="en-US" dirty="0" smtClean="0"/>
              <a:t>.</a:t>
            </a: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0188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Sprint 3 Demo </a:t>
            </a:r>
            <a:r>
              <a:rPr lang="en-US" dirty="0"/>
              <a:t>2</a:t>
            </a:r>
            <a:r>
              <a:rPr lang="en-US" dirty="0" smtClean="0"/>
              <a:t> Scenarios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458200" cy="51054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Scenario </a:t>
            </a:r>
            <a:r>
              <a:rPr lang="en-US" dirty="0" smtClean="0"/>
              <a:t>1 </a:t>
            </a:r>
            <a:r>
              <a:rPr lang="en-US" dirty="0"/>
              <a:t>- “Unanswered” – </a:t>
            </a:r>
            <a:r>
              <a:rPr lang="en-US" dirty="0" smtClean="0"/>
              <a:t>Consistency Check (CC) </a:t>
            </a:r>
            <a:r>
              <a:rPr lang="en-US" dirty="0"/>
              <a:t>for MHV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Scenario </a:t>
            </a:r>
            <a:r>
              <a:rPr lang="en-US" dirty="0" smtClean="0"/>
              <a:t>2 </a:t>
            </a:r>
            <a:r>
              <a:rPr lang="en-US" dirty="0"/>
              <a:t>– “Action” – CC for MHV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Scenario 3 – All “Yes” – No CC for MHV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Scenario </a:t>
            </a:r>
            <a:r>
              <a:rPr lang="en-US" dirty="0" smtClean="0"/>
              <a:t>4 – </a:t>
            </a:r>
            <a:r>
              <a:rPr lang="en-US" dirty="0"/>
              <a:t>All “No” – No CC for </a:t>
            </a:r>
            <a:r>
              <a:rPr lang="en-US" dirty="0" smtClean="0"/>
              <a:t>MHV</a:t>
            </a:r>
          </a:p>
        </p:txBody>
      </p:sp>
    </p:spTree>
    <p:extLst>
      <p:ext uri="{BB962C8B-B14F-4D97-AF65-F5344CB8AC3E}">
        <p14:creationId xmlns:p14="http://schemas.microsoft.com/office/powerpoint/2010/main" val="2040605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ss-Baker Briefing Template-110209-JB[1].v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DA6437D8444854B81573462B64C5896" ma:contentTypeVersion="0" ma:contentTypeDescription="Create a new document." ma:contentTypeScope="" ma:versionID="cec602078864eacfa1d99d7ce54560f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04682D-7349-41C0-BB86-9CF32DE6AFB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B42F123-427C-4ECE-8AFE-8167BA72677F}">
  <ds:schemaRefs>
    <ds:schemaRef ds:uri="http://schemas.microsoft.com/office/2006/metadata/properties"/>
    <ds:schemaRef ds:uri="http://purl.org/dc/dcmitype/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22A585C6-E887-43E4-A165-C9E951729CF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Cross-Baker Briefing Template-110209-JB[1].v1</Template>
  <TotalTime>9182</TotalTime>
  <Words>237</Words>
  <Application>Microsoft Office PowerPoint</Application>
  <PresentationFormat>On-screen Show (4:3)</PresentationFormat>
  <Paragraphs>27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Cross-Baker Briefing Template-110209-JB[1].v1</vt:lpstr>
      <vt:lpstr>Increase Enrollment in My HealtheVet (MHV) Sprint 3 Demo 2</vt:lpstr>
      <vt:lpstr>Sprint 3 Demo 2</vt:lpstr>
      <vt:lpstr>Sprint 3 Demo 2 Scenarios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Template for Project Kickoff</dc:title>
  <dc:creator>Urso, Eddie</dc:creator>
  <cp:lastModifiedBy>Frey, William A. (Warrior)</cp:lastModifiedBy>
  <cp:revision>433</cp:revision>
  <dcterms:created xsi:type="dcterms:W3CDTF">2009-11-16T16:20:27Z</dcterms:created>
  <dcterms:modified xsi:type="dcterms:W3CDTF">2014-11-17T20:03:03Z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0x010100ADA6437D8444854B81573462B64C5896</vt:lpwstr>
  </property>
  <property fmtid="{D5CDD505-2E9C-101B-9397-08002B2CF9AE}" pid="3" name="_NewReviewCycle">
    <vt:lpwstr/>
  </property>
</Properties>
</file>